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5961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428625"/>
            <a:ext cx="857250" cy="8572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232379" y="1643063"/>
            <a:ext cx="2679213" cy="5447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862" b="1" spc="2" kern="0" dirty="0">
                <a:solidFill>
                  <a:srgbClr val="00D9FF"/>
                </a:solidFill>
              </a:rPr>
              <a:t>MRX GESTÃO</a:t>
            </a:r>
            <a:endParaRPr lang="en-US" sz="2862" dirty="0"/>
          </a:p>
        </p:txBody>
      </p:sp>
      <p:sp>
        <p:nvSpPr>
          <p:cNvPr id="5" name="Text 1"/>
          <p:cNvSpPr/>
          <p:nvPr/>
        </p:nvSpPr>
        <p:spPr>
          <a:xfrm>
            <a:off x="3501665" y="2473523"/>
            <a:ext cx="214064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397" b="1" spc="1" kern="0" dirty="0">
                <a:solidFill>
                  <a:srgbClr val="FF6B35"/>
                </a:solidFill>
              </a:rPr>
              <a:t>Deploy em Produção</a:t>
            </a:r>
            <a:endParaRPr lang="en-US" sz="1397" dirty="0"/>
          </a:p>
        </p:txBody>
      </p:sp>
      <p:sp>
        <p:nvSpPr>
          <p:cNvPr id="6" name="Text 2"/>
          <p:cNvSpPr/>
          <p:nvPr/>
        </p:nvSpPr>
        <p:spPr>
          <a:xfrm>
            <a:off x="3389375" y="3618309"/>
            <a:ext cx="236525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42" spc="1" kern="0" dirty="0">
                <a:solidFill>
                  <a:srgbClr val="E8F1F5"/>
                </a:solidFill>
              </a:rPr>
              <a:t>Arquitetura • Execução • Segurança</a:t>
            </a:r>
            <a:endParaRPr lang="en-US" sz="942" dirty="0"/>
          </a:p>
        </p:txBody>
      </p:sp>
      <p:sp>
        <p:nvSpPr>
          <p:cNvPr id="7" name="Shape 3"/>
          <p:cNvSpPr/>
          <p:nvPr/>
        </p:nvSpPr>
        <p:spPr>
          <a:xfrm>
            <a:off x="2389222" y="4293394"/>
            <a:ext cx="1040309" cy="244673"/>
          </a:xfrm>
          <a:prstGeom prst="rect">
            <a:avLst/>
          </a:prstGeom>
          <a:solidFill>
            <a:srgbClr val="4ECDC4">
              <a:alpha val="5000"/>
            </a:srgbClr>
          </a:solidFill>
          <a:ln w="9144">
            <a:solidFill>
              <a:srgbClr val="4ECDC4">
                <a:alpha val="30000"/>
              </a:srgbClr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389222" y="4293394"/>
            <a:ext cx="1040309" cy="244673"/>
          </a:xfrm>
          <a:prstGeom prst="rect">
            <a:avLst/>
          </a:prstGeom>
          <a:noFill/>
          <a:ln/>
        </p:spPr>
        <p:txBody>
          <a:bodyPr wrap="square" lIns="136017" tIns="68072" rIns="136017" bIns="68072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4ECDC4"/>
                </a:solidFill>
              </a:rPr>
              <a:t>Python/Flask 3.1.2</a:t>
            </a:r>
            <a:endParaRPr lang="en-US" sz="621" dirty="0"/>
          </a:p>
        </p:txBody>
      </p:sp>
      <p:sp>
        <p:nvSpPr>
          <p:cNvPr id="9" name="Shape 5"/>
          <p:cNvSpPr/>
          <p:nvPr/>
        </p:nvSpPr>
        <p:spPr>
          <a:xfrm>
            <a:off x="3708136" y="4293394"/>
            <a:ext cx="906196" cy="244673"/>
          </a:xfrm>
          <a:prstGeom prst="rect">
            <a:avLst/>
          </a:prstGeom>
          <a:solidFill>
            <a:srgbClr val="4ECDC4">
              <a:alpha val="5000"/>
            </a:srgbClr>
          </a:solidFill>
          <a:ln w="9144">
            <a:solidFill>
              <a:srgbClr val="4ECDC4">
                <a:alpha val="30000"/>
              </a:srgbClr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3708136" y="4293394"/>
            <a:ext cx="906196" cy="244673"/>
          </a:xfrm>
          <a:prstGeom prst="rect">
            <a:avLst/>
          </a:prstGeom>
          <a:noFill/>
          <a:ln/>
        </p:spPr>
        <p:txBody>
          <a:bodyPr wrap="square" lIns="136017" tIns="68072" rIns="136017" bIns="68072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4ECDC4"/>
                </a:solidFill>
              </a:rPr>
              <a:t>Gunicorn 21.2+</a:t>
            </a:r>
            <a:endParaRPr lang="en-US" sz="621" dirty="0"/>
          </a:p>
        </p:txBody>
      </p:sp>
      <p:sp>
        <p:nvSpPr>
          <p:cNvPr id="11" name="Shape 7"/>
          <p:cNvSpPr/>
          <p:nvPr/>
        </p:nvSpPr>
        <p:spPr>
          <a:xfrm>
            <a:off x="4892939" y="4293394"/>
            <a:ext cx="761898" cy="244673"/>
          </a:xfrm>
          <a:prstGeom prst="rect">
            <a:avLst/>
          </a:prstGeom>
          <a:solidFill>
            <a:srgbClr val="4ECDC4">
              <a:alpha val="5000"/>
            </a:srgbClr>
          </a:solidFill>
          <a:ln w="9144">
            <a:solidFill>
              <a:srgbClr val="4ECDC4">
                <a:alpha val="30000"/>
              </a:srgbClr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892939" y="4293394"/>
            <a:ext cx="761898" cy="244673"/>
          </a:xfrm>
          <a:prstGeom prst="rect">
            <a:avLst/>
          </a:prstGeom>
          <a:noFill/>
          <a:ln/>
        </p:spPr>
        <p:txBody>
          <a:bodyPr wrap="square" lIns="136017" tIns="68072" rIns="136017" bIns="68072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4ECDC4"/>
                </a:solidFill>
              </a:rPr>
              <a:t>Nginx 1.18+</a:t>
            </a:r>
            <a:endParaRPr lang="en-US" sz="621" dirty="0"/>
          </a:p>
        </p:txBody>
      </p:sp>
      <p:sp>
        <p:nvSpPr>
          <p:cNvPr id="13" name="Shape 9"/>
          <p:cNvSpPr/>
          <p:nvPr/>
        </p:nvSpPr>
        <p:spPr>
          <a:xfrm>
            <a:off x="5933442" y="4293394"/>
            <a:ext cx="799905" cy="244673"/>
          </a:xfrm>
          <a:prstGeom prst="rect">
            <a:avLst/>
          </a:prstGeom>
          <a:solidFill>
            <a:srgbClr val="4ECDC4">
              <a:alpha val="5000"/>
            </a:srgbClr>
          </a:solidFill>
          <a:ln w="9144">
            <a:solidFill>
              <a:srgbClr val="4ECDC4">
                <a:alpha val="30000"/>
              </a:srgbClr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5933442" y="4293394"/>
            <a:ext cx="799905" cy="244673"/>
          </a:xfrm>
          <a:prstGeom prst="rect">
            <a:avLst/>
          </a:prstGeom>
          <a:noFill/>
          <a:ln/>
        </p:spPr>
        <p:txBody>
          <a:bodyPr wrap="square" lIns="136017" tIns="68072" rIns="136017" bIns="68072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4ECDC4"/>
                </a:solidFill>
              </a:rPr>
              <a:t>Let's Encrypt</a:t>
            </a:r>
            <a:endParaRPr lang="en-US" sz="621" dirty="0"/>
          </a:p>
        </p:txBody>
      </p:sp>
      <p:sp>
        <p:nvSpPr>
          <p:cNvPr id="15" name="Text 11"/>
          <p:cNvSpPr/>
          <p:nvPr/>
        </p:nvSpPr>
        <p:spPr>
          <a:xfrm>
            <a:off x="3792243" y="4880967"/>
            <a:ext cx="15594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4ECDC4">
                    <a:alpha val="90000"/>
                  </a:srgbClr>
                </a:solidFill>
              </a:rPr>
              <a:t>Sistema de Gestão Empresarial</a:t>
            </a:r>
            <a:endParaRPr lang="en-US" sz="72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767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spc="1" kern="0" dirty="0">
                <a:solidFill>
                  <a:srgbClr val="00D9FF"/>
                </a:solidFill>
              </a:rPr>
              <a:t>CONFIGURAÇÃO GUNICORN - PARÂMETROS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784027"/>
            <a:ext cx="828675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4ECDC4">
                    <a:alpha val="90000"/>
                  </a:srgbClr>
                </a:solidFill>
              </a:rPr>
              <a:t>Servidor de Aplicação • Workers Automáticos • Otimizações</a:t>
            </a:r>
            <a:endParaRPr lang="en-US" sz="674" dirty="0"/>
          </a:p>
        </p:txBody>
      </p:sp>
      <p:sp>
        <p:nvSpPr>
          <p:cNvPr id="5" name="Text 2"/>
          <p:cNvSpPr/>
          <p:nvPr/>
        </p:nvSpPr>
        <p:spPr>
          <a:xfrm>
            <a:off x="428625" y="1210866"/>
            <a:ext cx="4036219" cy="191095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Parâmetros Principais</a:t>
            </a:r>
            <a:endParaRPr lang="en-US" sz="634" dirty="0"/>
          </a:p>
        </p:txBody>
      </p:sp>
      <p:sp>
        <p:nvSpPr>
          <p:cNvPr id="6" name="Shape 3"/>
          <p:cNvSpPr/>
          <p:nvPr/>
        </p:nvSpPr>
        <p:spPr>
          <a:xfrm>
            <a:off x="428625" y="1487686"/>
            <a:ext cx="4036219" cy="680777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428625" y="1487686"/>
            <a:ext cx="14288" cy="680777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8" name="Text 5"/>
          <p:cNvSpPr/>
          <p:nvPr/>
        </p:nvSpPr>
        <p:spPr>
          <a:xfrm>
            <a:off x="514350" y="1559123"/>
            <a:ext cx="386476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Workers</a:t>
            </a:r>
            <a:endParaRPr lang="en-US" sz="584" dirty="0"/>
          </a:p>
        </p:txBody>
      </p:sp>
      <p:sp>
        <p:nvSpPr>
          <p:cNvPr id="9" name="Text 6"/>
          <p:cNvSpPr/>
          <p:nvPr/>
        </p:nvSpPr>
        <p:spPr>
          <a:xfrm>
            <a:off x="514350" y="1718072"/>
            <a:ext cx="386476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CPU × 2 + 1</a:t>
            </a:r>
            <a:endParaRPr lang="en-US" sz="584" dirty="0"/>
          </a:p>
        </p:txBody>
      </p:sp>
      <p:sp>
        <p:nvSpPr>
          <p:cNvPr id="10" name="Text 7"/>
          <p:cNvSpPr/>
          <p:nvPr/>
        </p:nvSpPr>
        <p:spPr>
          <a:xfrm>
            <a:off x="514350" y="1877020"/>
            <a:ext cx="3864769" cy="2200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>
                    <a:alpha val="80000"/>
                  </a:srgbClr>
                </a:solidFill>
              </a:rPr>
              <a:t>Automático baseado em núcleos do processador. Exemplo: 4 cores = 9 workers para melhor distribuição de carga</a:t>
            </a:r>
            <a:endParaRPr lang="en-US" sz="568" dirty="0"/>
          </a:p>
        </p:txBody>
      </p:sp>
      <p:sp>
        <p:nvSpPr>
          <p:cNvPr id="11" name="Shape 8"/>
          <p:cNvSpPr/>
          <p:nvPr/>
        </p:nvSpPr>
        <p:spPr>
          <a:xfrm>
            <a:off x="428625" y="2254188"/>
            <a:ext cx="4036219" cy="570774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428625" y="2254188"/>
            <a:ext cx="14288" cy="570774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3" name="Text 10"/>
          <p:cNvSpPr/>
          <p:nvPr/>
        </p:nvSpPr>
        <p:spPr>
          <a:xfrm>
            <a:off x="514350" y="2325625"/>
            <a:ext cx="386476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Worker Class</a:t>
            </a:r>
            <a:endParaRPr lang="en-US" sz="584" dirty="0"/>
          </a:p>
        </p:txBody>
      </p:sp>
      <p:sp>
        <p:nvSpPr>
          <p:cNvPr id="14" name="Text 11"/>
          <p:cNvSpPr/>
          <p:nvPr/>
        </p:nvSpPr>
        <p:spPr>
          <a:xfrm>
            <a:off x="514350" y="2484574"/>
            <a:ext cx="386476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sync</a:t>
            </a:r>
            <a:endParaRPr lang="en-US" sz="584" dirty="0"/>
          </a:p>
        </p:txBody>
      </p:sp>
      <p:sp>
        <p:nvSpPr>
          <p:cNvPr id="15" name="Text 12"/>
          <p:cNvSpPr/>
          <p:nvPr/>
        </p:nvSpPr>
        <p:spPr>
          <a:xfrm>
            <a:off x="514350" y="2643522"/>
            <a:ext cx="3864769" cy="1100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>
                    <a:alpha val="80000"/>
                  </a:srgbClr>
                </a:solidFill>
              </a:rPr>
              <a:t>Tipo de worker: sync para aplicações normais, gevent para I/O intensivo</a:t>
            </a:r>
            <a:endParaRPr lang="en-US" sz="568" dirty="0"/>
          </a:p>
        </p:txBody>
      </p:sp>
      <p:sp>
        <p:nvSpPr>
          <p:cNvPr id="16" name="Shape 13"/>
          <p:cNvSpPr/>
          <p:nvPr/>
        </p:nvSpPr>
        <p:spPr>
          <a:xfrm>
            <a:off x="428625" y="2910687"/>
            <a:ext cx="4036219" cy="570774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428625" y="2910687"/>
            <a:ext cx="14288" cy="570774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8" name="Text 15"/>
          <p:cNvSpPr/>
          <p:nvPr/>
        </p:nvSpPr>
        <p:spPr>
          <a:xfrm>
            <a:off x="514350" y="2982125"/>
            <a:ext cx="386476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Timeout</a:t>
            </a:r>
            <a:endParaRPr lang="en-US" sz="584" dirty="0"/>
          </a:p>
        </p:txBody>
      </p:sp>
      <p:sp>
        <p:nvSpPr>
          <p:cNvPr id="19" name="Text 16"/>
          <p:cNvSpPr/>
          <p:nvPr/>
        </p:nvSpPr>
        <p:spPr>
          <a:xfrm>
            <a:off x="514350" y="3141073"/>
            <a:ext cx="386476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30 segundos</a:t>
            </a:r>
            <a:endParaRPr lang="en-US" sz="584" dirty="0"/>
          </a:p>
        </p:txBody>
      </p:sp>
      <p:sp>
        <p:nvSpPr>
          <p:cNvPr id="20" name="Text 17"/>
          <p:cNvSpPr/>
          <p:nvPr/>
        </p:nvSpPr>
        <p:spPr>
          <a:xfrm>
            <a:off x="514350" y="3300022"/>
            <a:ext cx="3864769" cy="1100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>
                    <a:alpha val="80000"/>
                  </a:srgbClr>
                </a:solidFill>
              </a:rPr>
              <a:t>Tempo máximo para processar uma requisição antes de timeout. Evita travamentos</a:t>
            </a:r>
            <a:endParaRPr lang="en-US" sz="568" dirty="0"/>
          </a:p>
        </p:txBody>
      </p:sp>
      <p:sp>
        <p:nvSpPr>
          <p:cNvPr id="21" name="Shape 18"/>
          <p:cNvSpPr/>
          <p:nvPr/>
        </p:nvSpPr>
        <p:spPr>
          <a:xfrm>
            <a:off x="428625" y="3567187"/>
            <a:ext cx="4036219" cy="570774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428625" y="3567187"/>
            <a:ext cx="14288" cy="570774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3" name="Text 20"/>
          <p:cNvSpPr/>
          <p:nvPr/>
        </p:nvSpPr>
        <p:spPr>
          <a:xfrm>
            <a:off x="514350" y="3638624"/>
            <a:ext cx="386476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Keepalive</a:t>
            </a:r>
            <a:endParaRPr lang="en-US" sz="584" dirty="0"/>
          </a:p>
        </p:txBody>
      </p:sp>
      <p:sp>
        <p:nvSpPr>
          <p:cNvPr id="24" name="Text 21"/>
          <p:cNvSpPr/>
          <p:nvPr/>
        </p:nvSpPr>
        <p:spPr>
          <a:xfrm>
            <a:off x="514350" y="3797573"/>
            <a:ext cx="386476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2 segundos</a:t>
            </a:r>
            <a:endParaRPr lang="en-US" sz="584" dirty="0"/>
          </a:p>
        </p:txBody>
      </p:sp>
      <p:sp>
        <p:nvSpPr>
          <p:cNvPr id="25" name="Text 22"/>
          <p:cNvSpPr/>
          <p:nvPr/>
        </p:nvSpPr>
        <p:spPr>
          <a:xfrm>
            <a:off x="514350" y="3956521"/>
            <a:ext cx="3864769" cy="1100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>
                    <a:alpha val="80000"/>
                  </a:srgbClr>
                </a:solidFill>
              </a:rPr>
              <a:t>Tempo de espera para reutilizar conexão com cliente. Melhora performance</a:t>
            </a:r>
            <a:endParaRPr lang="en-US" sz="568" dirty="0"/>
          </a:p>
        </p:txBody>
      </p:sp>
      <p:sp>
        <p:nvSpPr>
          <p:cNvPr id="26" name="Shape 23"/>
          <p:cNvSpPr/>
          <p:nvPr/>
        </p:nvSpPr>
        <p:spPr>
          <a:xfrm>
            <a:off x="428625" y="4223686"/>
            <a:ext cx="4036219" cy="570774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27" name="Shape 24"/>
          <p:cNvSpPr/>
          <p:nvPr/>
        </p:nvSpPr>
        <p:spPr>
          <a:xfrm>
            <a:off x="428625" y="4223686"/>
            <a:ext cx="14288" cy="570774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8" name="Text 25"/>
          <p:cNvSpPr/>
          <p:nvPr/>
        </p:nvSpPr>
        <p:spPr>
          <a:xfrm>
            <a:off x="514350" y="4295124"/>
            <a:ext cx="386476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Bind</a:t>
            </a:r>
            <a:endParaRPr lang="en-US" sz="584" dirty="0"/>
          </a:p>
        </p:txBody>
      </p:sp>
      <p:sp>
        <p:nvSpPr>
          <p:cNvPr id="29" name="Text 26"/>
          <p:cNvSpPr/>
          <p:nvPr/>
        </p:nvSpPr>
        <p:spPr>
          <a:xfrm>
            <a:off x="514350" y="4454072"/>
            <a:ext cx="386476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127.0.0.1:8000</a:t>
            </a:r>
            <a:endParaRPr lang="en-US" sz="584" dirty="0"/>
          </a:p>
        </p:txBody>
      </p:sp>
      <p:sp>
        <p:nvSpPr>
          <p:cNvPr id="30" name="Text 27"/>
          <p:cNvSpPr/>
          <p:nvPr/>
        </p:nvSpPr>
        <p:spPr>
          <a:xfrm>
            <a:off x="514350" y="4613021"/>
            <a:ext cx="3864769" cy="1100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>
                    <a:alpha val="80000"/>
                  </a:srgbClr>
                </a:solidFill>
              </a:rPr>
              <a:t>Localhost apenas (seguro). Nginx faz proxy reverso na porta 443</a:t>
            </a:r>
            <a:endParaRPr lang="en-US" sz="568" dirty="0"/>
          </a:p>
        </p:txBody>
      </p:sp>
      <p:sp>
        <p:nvSpPr>
          <p:cNvPr id="31" name="Text 28"/>
          <p:cNvSpPr/>
          <p:nvPr/>
        </p:nvSpPr>
        <p:spPr>
          <a:xfrm>
            <a:off x="4679156" y="1210866"/>
            <a:ext cx="4036219" cy="191095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Logging &amp; Monitoramento</a:t>
            </a:r>
            <a:endParaRPr lang="en-US" sz="634" dirty="0"/>
          </a:p>
        </p:txBody>
      </p:sp>
      <p:sp>
        <p:nvSpPr>
          <p:cNvPr id="32" name="Shape 29"/>
          <p:cNvSpPr/>
          <p:nvPr/>
        </p:nvSpPr>
        <p:spPr>
          <a:xfrm>
            <a:off x="4679156" y="1487686"/>
            <a:ext cx="4036219" cy="570774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33" name="Shape 30"/>
          <p:cNvSpPr/>
          <p:nvPr/>
        </p:nvSpPr>
        <p:spPr>
          <a:xfrm>
            <a:off x="4679156" y="1487686"/>
            <a:ext cx="14288" cy="570774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34" name="Text 31"/>
          <p:cNvSpPr/>
          <p:nvPr/>
        </p:nvSpPr>
        <p:spPr>
          <a:xfrm>
            <a:off x="4764881" y="1559123"/>
            <a:ext cx="386476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Access Log</a:t>
            </a:r>
            <a:endParaRPr lang="en-US" sz="584" dirty="0"/>
          </a:p>
        </p:txBody>
      </p:sp>
      <p:sp>
        <p:nvSpPr>
          <p:cNvPr id="35" name="Text 32"/>
          <p:cNvSpPr/>
          <p:nvPr/>
        </p:nvSpPr>
        <p:spPr>
          <a:xfrm>
            <a:off x="4764881" y="1718072"/>
            <a:ext cx="386476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/var/log/mrx_gestao/gunicorn_access.log</a:t>
            </a:r>
            <a:endParaRPr lang="en-US" sz="584" dirty="0"/>
          </a:p>
        </p:txBody>
      </p:sp>
      <p:sp>
        <p:nvSpPr>
          <p:cNvPr id="36" name="Text 33"/>
          <p:cNvSpPr/>
          <p:nvPr/>
        </p:nvSpPr>
        <p:spPr>
          <a:xfrm>
            <a:off x="4764881" y="1877020"/>
            <a:ext cx="3864769" cy="1100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>
                    <a:alpha val="80000"/>
                  </a:srgbClr>
                </a:solidFill>
              </a:rPr>
              <a:t>Registra todas as requisições HTTP com status, tempo de resposta e tamanho</a:t>
            </a:r>
            <a:endParaRPr lang="en-US" sz="568" dirty="0"/>
          </a:p>
        </p:txBody>
      </p:sp>
      <p:sp>
        <p:nvSpPr>
          <p:cNvPr id="37" name="Shape 34"/>
          <p:cNvSpPr/>
          <p:nvPr/>
        </p:nvSpPr>
        <p:spPr>
          <a:xfrm>
            <a:off x="4679156" y="2144185"/>
            <a:ext cx="4036219" cy="570774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38" name="Shape 35"/>
          <p:cNvSpPr/>
          <p:nvPr/>
        </p:nvSpPr>
        <p:spPr>
          <a:xfrm>
            <a:off x="4679156" y="2144185"/>
            <a:ext cx="14288" cy="570774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39" name="Text 36"/>
          <p:cNvSpPr/>
          <p:nvPr/>
        </p:nvSpPr>
        <p:spPr>
          <a:xfrm>
            <a:off x="4764881" y="2215623"/>
            <a:ext cx="386476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Error Log</a:t>
            </a:r>
            <a:endParaRPr lang="en-US" sz="584" dirty="0"/>
          </a:p>
        </p:txBody>
      </p:sp>
      <p:sp>
        <p:nvSpPr>
          <p:cNvPr id="40" name="Text 37"/>
          <p:cNvSpPr/>
          <p:nvPr/>
        </p:nvSpPr>
        <p:spPr>
          <a:xfrm>
            <a:off x="4764881" y="2374571"/>
            <a:ext cx="386476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/var/log/mrx_gestao/gunicorn_error.log</a:t>
            </a:r>
            <a:endParaRPr lang="en-US" sz="584" dirty="0"/>
          </a:p>
        </p:txBody>
      </p:sp>
      <p:sp>
        <p:nvSpPr>
          <p:cNvPr id="41" name="Text 38"/>
          <p:cNvSpPr/>
          <p:nvPr/>
        </p:nvSpPr>
        <p:spPr>
          <a:xfrm>
            <a:off x="4764881" y="2533520"/>
            <a:ext cx="3864769" cy="1100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>
                    <a:alpha val="80000"/>
                  </a:srgbClr>
                </a:solidFill>
              </a:rPr>
              <a:t>Registra erros, avisos e eventos críticos da aplicação</a:t>
            </a:r>
            <a:endParaRPr lang="en-US" sz="568" dirty="0"/>
          </a:p>
        </p:txBody>
      </p:sp>
      <p:sp>
        <p:nvSpPr>
          <p:cNvPr id="42" name="Text 39"/>
          <p:cNvSpPr/>
          <p:nvPr/>
        </p:nvSpPr>
        <p:spPr>
          <a:xfrm>
            <a:off x="4679156" y="3065004"/>
            <a:ext cx="4036219" cy="191095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Impacto na Performance</a:t>
            </a:r>
            <a:endParaRPr lang="en-US" sz="634" dirty="0"/>
          </a:p>
        </p:txBody>
      </p:sp>
      <p:sp>
        <p:nvSpPr>
          <p:cNvPr id="43" name="Shape 40"/>
          <p:cNvSpPr/>
          <p:nvPr/>
        </p:nvSpPr>
        <p:spPr>
          <a:xfrm>
            <a:off x="4679156" y="3341824"/>
            <a:ext cx="4036219" cy="570774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44" name="Shape 41"/>
          <p:cNvSpPr/>
          <p:nvPr/>
        </p:nvSpPr>
        <p:spPr>
          <a:xfrm>
            <a:off x="4679156" y="3341824"/>
            <a:ext cx="14288" cy="570774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45" name="Text 42"/>
          <p:cNvSpPr/>
          <p:nvPr/>
        </p:nvSpPr>
        <p:spPr>
          <a:xfrm>
            <a:off x="4764881" y="3413261"/>
            <a:ext cx="386476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Throughput</a:t>
            </a:r>
            <a:endParaRPr lang="en-US" sz="584" dirty="0"/>
          </a:p>
        </p:txBody>
      </p:sp>
      <p:sp>
        <p:nvSpPr>
          <p:cNvPr id="46" name="Text 43"/>
          <p:cNvSpPr/>
          <p:nvPr/>
        </p:nvSpPr>
        <p:spPr>
          <a:xfrm>
            <a:off x="4764881" y="3572210"/>
            <a:ext cx="386476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~1000 req/s</a:t>
            </a:r>
            <a:endParaRPr lang="en-US" sz="584" dirty="0"/>
          </a:p>
        </p:txBody>
      </p:sp>
      <p:sp>
        <p:nvSpPr>
          <p:cNvPr id="47" name="Text 44"/>
          <p:cNvSpPr/>
          <p:nvPr/>
        </p:nvSpPr>
        <p:spPr>
          <a:xfrm>
            <a:off x="4764881" y="3731158"/>
            <a:ext cx="3864769" cy="1100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>
                    <a:alpha val="80000"/>
                  </a:srgbClr>
                </a:solidFill>
              </a:rPr>
              <a:t>Com 9 workers em servidor de 4 cores. Varia conforme complexidade da aplicação</a:t>
            </a:r>
            <a:endParaRPr lang="en-US" sz="568" dirty="0"/>
          </a:p>
        </p:txBody>
      </p:sp>
      <p:sp>
        <p:nvSpPr>
          <p:cNvPr id="48" name="Shape 45"/>
          <p:cNvSpPr/>
          <p:nvPr/>
        </p:nvSpPr>
        <p:spPr>
          <a:xfrm>
            <a:off x="4679156" y="3998323"/>
            <a:ext cx="4036219" cy="570774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49" name="Shape 46"/>
          <p:cNvSpPr/>
          <p:nvPr/>
        </p:nvSpPr>
        <p:spPr>
          <a:xfrm>
            <a:off x="4679156" y="3998323"/>
            <a:ext cx="14288" cy="570774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50" name="Text 47"/>
          <p:cNvSpPr/>
          <p:nvPr/>
        </p:nvSpPr>
        <p:spPr>
          <a:xfrm>
            <a:off x="4764881" y="4069761"/>
            <a:ext cx="386476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Latência</a:t>
            </a:r>
            <a:endParaRPr lang="en-US" sz="584" dirty="0"/>
          </a:p>
        </p:txBody>
      </p:sp>
      <p:sp>
        <p:nvSpPr>
          <p:cNvPr id="51" name="Text 48"/>
          <p:cNvSpPr/>
          <p:nvPr/>
        </p:nvSpPr>
        <p:spPr>
          <a:xfrm>
            <a:off x="4764881" y="4228709"/>
            <a:ext cx="386476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50-200ms</a:t>
            </a:r>
            <a:endParaRPr lang="en-US" sz="584" dirty="0"/>
          </a:p>
        </p:txBody>
      </p:sp>
      <p:sp>
        <p:nvSpPr>
          <p:cNvPr id="52" name="Text 49"/>
          <p:cNvSpPr/>
          <p:nvPr/>
        </p:nvSpPr>
        <p:spPr>
          <a:xfrm>
            <a:off x="4764881" y="4387658"/>
            <a:ext cx="3864769" cy="1100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>
                    <a:alpha val="80000"/>
                  </a:srgbClr>
                </a:solidFill>
              </a:rPr>
              <a:t>Tempo médio de resposta. Depende da lógica de negócio e banco de dados</a:t>
            </a:r>
            <a:endParaRPr lang="en-US" sz="568" dirty="0"/>
          </a:p>
        </p:txBody>
      </p:sp>
      <p:sp>
        <p:nvSpPr>
          <p:cNvPr id="53" name="Shape 50"/>
          <p:cNvSpPr/>
          <p:nvPr/>
        </p:nvSpPr>
        <p:spPr>
          <a:xfrm>
            <a:off x="428625" y="5087355"/>
            <a:ext cx="5012150" cy="260747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54" name="Shape 51"/>
          <p:cNvSpPr/>
          <p:nvPr/>
        </p:nvSpPr>
        <p:spPr>
          <a:xfrm>
            <a:off x="428625" y="5087355"/>
            <a:ext cx="14288" cy="260747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55" name="Text 52"/>
          <p:cNvSpPr/>
          <p:nvPr/>
        </p:nvSpPr>
        <p:spPr>
          <a:xfrm>
            <a:off x="428625" y="5087355"/>
            <a:ext cx="5012150" cy="260747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D9FF"/>
                </a:solidFill>
              </a:rPr>
              <a:t>✓ Automático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 - Workers calculados automaticamente | </a:t>
            </a:r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D9FF"/>
                </a:solidFill>
              </a:rPr>
              <a:t>✓ Seguro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 - Bind em localhost | </a:t>
            </a:r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D9FF"/>
                </a:solidFill>
              </a:rPr>
              <a:t>✓ Monitorado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 - Logs detalhados</a:t>
            </a:r>
            <a:endParaRPr lang="en-US" sz="534" dirty="0"/>
          </a:p>
        </p:txBody>
      </p:sp>
      <p:sp>
        <p:nvSpPr>
          <p:cNvPr id="56" name="Text 53"/>
          <p:cNvSpPr/>
          <p:nvPr/>
        </p:nvSpPr>
        <p:spPr>
          <a:xfrm>
            <a:off x="7115063" y="5160578"/>
            <a:ext cx="160031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00D9FF"/>
                </a:solidFill>
              </a:rPr>
              <a:t>→</a:t>
            </a:r>
            <a:pPr algn="r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FF6B35"/>
                </a:solidFill>
              </a:rPr>
              <a:t> Próximo: Arquivo de Serviço Systemd</a:t>
            </a:r>
            <a:endParaRPr lang="en-US" sz="53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57188"/>
            <a:ext cx="82867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spc="1" kern="0" dirty="0">
                <a:solidFill>
                  <a:srgbClr val="00D9FF"/>
                </a:solidFill>
              </a:rPr>
              <a:t>CONFIGURAÇÃO GUNICORN - SERVIÇO SYSTEMD</a:t>
            </a:r>
            <a:endParaRPr lang="en-US" sz="1397" dirty="0"/>
          </a:p>
        </p:txBody>
      </p:sp>
      <p:sp>
        <p:nvSpPr>
          <p:cNvPr id="4" name="Text 1"/>
          <p:cNvSpPr/>
          <p:nvPr/>
        </p:nvSpPr>
        <p:spPr>
          <a:xfrm>
            <a:off x="428625" y="659011"/>
            <a:ext cx="828675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4ECDC4">
                    <a:alpha val="90000"/>
                  </a:srgbClr>
                </a:solidFill>
              </a:rPr>
              <a:t>Arquivo de serviço &amp; Comandos de gerenciamento</a:t>
            </a:r>
            <a:endParaRPr lang="en-US" sz="621" dirty="0"/>
          </a:p>
        </p:txBody>
      </p:sp>
      <p:sp>
        <p:nvSpPr>
          <p:cNvPr id="5" name="Text 2"/>
          <p:cNvSpPr/>
          <p:nvPr/>
        </p:nvSpPr>
        <p:spPr>
          <a:xfrm>
            <a:off x="428625" y="932259"/>
            <a:ext cx="8286750" cy="166092"/>
          </a:xfrm>
          <a:prstGeom prst="rect">
            <a:avLst/>
          </a:prstGeom>
          <a:noFill/>
          <a:ln/>
        </p:spPr>
        <p:txBody>
          <a:bodyPr wrap="square" lIns="0" tIns="0" rIns="0" bIns="51054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FF6B35"/>
                </a:solidFill>
              </a:rPr>
              <a:t>Arquivo de Serviço Systemd (/etc/systemd/system/mrx_gestao.service)</a:t>
            </a:r>
            <a:endParaRPr lang="en-US" sz="584" dirty="0"/>
          </a:p>
        </p:txBody>
      </p:sp>
      <p:sp>
        <p:nvSpPr>
          <p:cNvPr id="6" name="Shape 3"/>
          <p:cNvSpPr/>
          <p:nvPr/>
        </p:nvSpPr>
        <p:spPr>
          <a:xfrm>
            <a:off x="428625" y="1155502"/>
            <a:ext cx="8286750" cy="1000125"/>
          </a:xfrm>
          <a:prstGeom prst="rect">
            <a:avLst/>
          </a:prstGeom>
          <a:solidFill>
            <a:srgbClr val="0D1F35">
              <a:alpha val="8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28625" y="1155502"/>
            <a:ext cx="8286750" cy="1000125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[Unit]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Description=MRX Gestão - Gunicorn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After=network.target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[Service]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Type=notify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User=www-data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Group=www-data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WorkingDirectory=/var/www/mrx_gestao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Environment="PATH=/var/www/mrx_gestao/venv/bin"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ExecStart=/var/www/mrx_gestao/venv/bin/gunicorn --config gunicorn_config.py app:app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Restart=always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RestartSec=10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[Install]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WantedBy=multi-user.target</a:t>
            </a:r>
            <a:endParaRPr lang="en-US" sz="463" dirty="0"/>
          </a:p>
        </p:txBody>
      </p:sp>
      <p:sp>
        <p:nvSpPr>
          <p:cNvPr id="8" name="Text 5"/>
          <p:cNvSpPr/>
          <p:nvPr/>
        </p:nvSpPr>
        <p:spPr>
          <a:xfrm>
            <a:off x="428625" y="2391370"/>
            <a:ext cx="8286750" cy="166092"/>
          </a:xfrm>
          <a:prstGeom prst="rect">
            <a:avLst/>
          </a:prstGeom>
          <a:noFill/>
          <a:ln/>
        </p:spPr>
        <p:txBody>
          <a:bodyPr wrap="square" lIns="0" tIns="0" rIns="0" bIns="51054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FF6B35"/>
                </a:solidFill>
              </a:rPr>
              <a:t>Verificação &amp; Gerenciamento</a:t>
            </a:r>
            <a:endParaRPr lang="en-US" sz="584" dirty="0"/>
          </a:p>
        </p:txBody>
      </p:sp>
      <p:sp>
        <p:nvSpPr>
          <p:cNvPr id="9" name="Shape 6"/>
          <p:cNvSpPr/>
          <p:nvPr/>
        </p:nvSpPr>
        <p:spPr>
          <a:xfrm>
            <a:off x="428625" y="2614613"/>
            <a:ext cx="4107656" cy="935357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5775" y="2671763"/>
            <a:ext cx="3993356" cy="133945"/>
          </a:xfrm>
          <a:prstGeom prst="rect">
            <a:avLst/>
          </a:prstGeom>
          <a:noFill/>
          <a:ln/>
        </p:spPr>
        <p:txBody>
          <a:bodyPr wrap="square" lIns="0" tIns="0" rIns="0" bIns="34036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spc="1" kern="0" dirty="0">
                <a:solidFill>
                  <a:srgbClr val="FF6B35"/>
                </a:solidFill>
              </a:rPr>
              <a:t>Ativar Serviço</a:t>
            </a:r>
            <a:endParaRPr lang="en-US" sz="485" dirty="0"/>
          </a:p>
        </p:txBody>
      </p:sp>
      <p:sp>
        <p:nvSpPr>
          <p:cNvPr id="11" name="Text 8"/>
          <p:cNvSpPr/>
          <p:nvPr/>
        </p:nvSpPr>
        <p:spPr>
          <a:xfrm>
            <a:off x="485775" y="2848570"/>
            <a:ext cx="3993356" cy="3599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sudo systemctl daemon-reload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sudo systemctl enable mrx_gestao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sudo systemctl start mrx_gestao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sudo systemctl status mrx_gestao</a:t>
            </a:r>
            <a:endParaRPr lang="en-US" sz="463" dirty="0"/>
          </a:p>
        </p:txBody>
      </p:sp>
      <p:sp>
        <p:nvSpPr>
          <p:cNvPr id="12" name="Shape 9"/>
          <p:cNvSpPr/>
          <p:nvPr/>
        </p:nvSpPr>
        <p:spPr>
          <a:xfrm>
            <a:off x="4607719" y="2614613"/>
            <a:ext cx="4107656" cy="935357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664869" y="2671763"/>
            <a:ext cx="3993356" cy="133945"/>
          </a:xfrm>
          <a:prstGeom prst="rect">
            <a:avLst/>
          </a:prstGeom>
          <a:noFill/>
          <a:ln/>
        </p:spPr>
        <p:txBody>
          <a:bodyPr wrap="square" lIns="0" tIns="0" rIns="0" bIns="34036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spc="1" kern="0" dirty="0">
                <a:solidFill>
                  <a:srgbClr val="FF6B35"/>
                </a:solidFill>
              </a:rPr>
              <a:t>Verificar Status</a:t>
            </a:r>
            <a:endParaRPr lang="en-US" sz="485" dirty="0"/>
          </a:p>
        </p:txBody>
      </p:sp>
      <p:sp>
        <p:nvSpPr>
          <p:cNvPr id="14" name="Text 11"/>
          <p:cNvSpPr/>
          <p:nvPr/>
        </p:nvSpPr>
        <p:spPr>
          <a:xfrm>
            <a:off x="4664869" y="2848570"/>
            <a:ext cx="3993356" cy="62996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sudo systemctl status mrx_gestao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# Ver logs em tempo real: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sudo journalctl -u mrx_gestao -f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# Últimas 50 linhas: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sudo journalctl -u mrx_gestao -n 50</a:t>
            </a:r>
            <a:endParaRPr lang="en-US" sz="463" dirty="0"/>
          </a:p>
        </p:txBody>
      </p:sp>
      <p:sp>
        <p:nvSpPr>
          <p:cNvPr id="15" name="Shape 12"/>
          <p:cNvSpPr/>
          <p:nvPr/>
        </p:nvSpPr>
        <p:spPr>
          <a:xfrm>
            <a:off x="428625" y="3607119"/>
            <a:ext cx="4107656" cy="665373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485775" y="3664269"/>
            <a:ext cx="3993356" cy="133945"/>
          </a:xfrm>
          <a:prstGeom prst="rect">
            <a:avLst/>
          </a:prstGeom>
          <a:noFill/>
          <a:ln/>
        </p:spPr>
        <p:txBody>
          <a:bodyPr wrap="square" lIns="0" tIns="0" rIns="0" bIns="34036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spc="1" kern="0" dirty="0">
                <a:solidFill>
                  <a:srgbClr val="FF6B35"/>
                </a:solidFill>
              </a:rPr>
              <a:t>Reiniciar/Parar</a:t>
            </a:r>
            <a:endParaRPr lang="en-US" sz="485" dirty="0"/>
          </a:p>
        </p:txBody>
      </p:sp>
      <p:sp>
        <p:nvSpPr>
          <p:cNvPr id="17" name="Text 14"/>
          <p:cNvSpPr/>
          <p:nvPr/>
        </p:nvSpPr>
        <p:spPr>
          <a:xfrm>
            <a:off x="485775" y="3841077"/>
            <a:ext cx="3993356" cy="3599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sudo systemctl restart mrx_gestao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sudo systemctl reload mrx_gestao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sudo systemctl stop mrx_gestao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sudo systemctl disable mrx_gestao</a:t>
            </a:r>
            <a:endParaRPr lang="en-US" sz="463" dirty="0"/>
          </a:p>
        </p:txBody>
      </p:sp>
      <p:sp>
        <p:nvSpPr>
          <p:cNvPr id="18" name="Shape 15"/>
          <p:cNvSpPr/>
          <p:nvPr/>
        </p:nvSpPr>
        <p:spPr>
          <a:xfrm>
            <a:off x="4607719" y="3607119"/>
            <a:ext cx="4107656" cy="651086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664869" y="3664269"/>
            <a:ext cx="3993356" cy="133945"/>
          </a:xfrm>
          <a:prstGeom prst="rect">
            <a:avLst/>
          </a:prstGeom>
          <a:noFill/>
          <a:ln/>
        </p:spPr>
        <p:txBody>
          <a:bodyPr wrap="square" lIns="0" tIns="0" rIns="0" bIns="34036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spc="1" kern="0" dirty="0">
                <a:solidFill>
                  <a:srgbClr val="FF6B35"/>
                </a:solidFill>
              </a:rPr>
              <a:t>Troubleshooting</a:t>
            </a:r>
            <a:endParaRPr lang="en-US" sz="485" dirty="0"/>
          </a:p>
        </p:txBody>
      </p:sp>
      <p:sp>
        <p:nvSpPr>
          <p:cNvPr id="20" name="Text 17"/>
          <p:cNvSpPr/>
          <p:nvPr/>
        </p:nvSpPr>
        <p:spPr>
          <a:xfrm>
            <a:off x="4664869" y="3841077"/>
            <a:ext cx="3993356" cy="2699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sudo systemd-analyze verify mrx_gestao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sudo systemctl show mrx_gestao</a:t>
            </a:r>
            <a:endParaRPr lang="en-US" sz="463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sudo systemctl cat mrx_gestao</a:t>
            </a:r>
            <a:endParaRPr lang="en-US" sz="463" dirty="0"/>
          </a:p>
        </p:txBody>
      </p:sp>
      <p:sp>
        <p:nvSpPr>
          <p:cNvPr id="21" name="Shape 18"/>
          <p:cNvSpPr/>
          <p:nvPr/>
        </p:nvSpPr>
        <p:spPr>
          <a:xfrm>
            <a:off x="428625" y="4493949"/>
            <a:ext cx="8286750" cy="210741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428625" y="4493949"/>
            <a:ext cx="14288" cy="21074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3" name="Text 20"/>
          <p:cNvSpPr/>
          <p:nvPr/>
        </p:nvSpPr>
        <p:spPr>
          <a:xfrm>
            <a:off x="428625" y="4493949"/>
            <a:ext cx="8286750" cy="21074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35" b="1" dirty="0">
                <a:solidFill>
                  <a:srgbClr val="4ECDC4"/>
                </a:solidFill>
              </a:rPr>
              <a:t>✓ Arquivo criado automaticamente</a:t>
            </a:r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 pelo script deploy.sh | </a:t>
            </a:r>
            <a:pPr algn="l" indent="0" marL="0">
              <a:lnSpc>
                <a:spcPts val="800"/>
              </a:lnSpc>
              <a:buNone/>
            </a:pPr>
            <a:r>
              <a:rPr lang="en-US" sz="435" b="1" dirty="0">
                <a:solidFill>
                  <a:srgbClr val="4ECDC4"/>
                </a:solidFill>
              </a:rPr>
              <a:t>✓ Auto-start</a:t>
            </a:r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 ativado | </a:t>
            </a:r>
            <a:pPr algn="l" indent="0" marL="0">
              <a:lnSpc>
                <a:spcPts val="800"/>
              </a:lnSpc>
              <a:buNone/>
            </a:pPr>
            <a:r>
              <a:rPr lang="en-US" sz="435" b="1" dirty="0">
                <a:solidFill>
                  <a:srgbClr val="4ECDC4"/>
                </a:solidFill>
              </a:rPr>
              <a:t>✓ Restart automático</a:t>
            </a:r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 se cair | </a:t>
            </a:r>
            <a:pPr algn="l" indent="0" marL="0">
              <a:lnSpc>
                <a:spcPts val="800"/>
              </a:lnSpc>
              <a:buNone/>
            </a:pPr>
            <a:r>
              <a:rPr lang="en-US" sz="435" b="1" dirty="0">
                <a:solidFill>
                  <a:srgbClr val="4ECDC4"/>
                </a:solidFill>
              </a:rPr>
              <a:t>✓ Logs</a:t>
            </a:r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 via journalctl</a:t>
            </a:r>
            <a:endParaRPr lang="en-US" sz="43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382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spc="1" kern="0" dirty="0">
                <a:solidFill>
                  <a:srgbClr val="00D9FF"/>
                </a:solidFill>
              </a:rPr>
              <a:t>CONFIGURAÇÃO NGINX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784027"/>
            <a:ext cx="828675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4ECDC4">
                    <a:alpha val="90000"/>
                  </a:srgbClr>
                </a:solidFill>
              </a:rPr>
              <a:t>Proxy Reverso • HTTPS • Load Balancing • Compressão</a:t>
            </a:r>
            <a:endParaRPr lang="en-US" sz="674" dirty="0"/>
          </a:p>
        </p:txBody>
      </p:sp>
      <p:sp>
        <p:nvSpPr>
          <p:cNvPr id="5" name="Text 2"/>
          <p:cNvSpPr/>
          <p:nvPr/>
        </p:nvSpPr>
        <p:spPr>
          <a:xfrm>
            <a:off x="428625" y="1210866"/>
            <a:ext cx="8286750" cy="191095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Funções Principais</a:t>
            </a:r>
            <a:endParaRPr lang="en-US" sz="634" dirty="0"/>
          </a:p>
        </p:txBody>
      </p:sp>
      <p:sp>
        <p:nvSpPr>
          <p:cNvPr id="6" name="Shape 3"/>
          <p:cNvSpPr/>
          <p:nvPr/>
        </p:nvSpPr>
        <p:spPr>
          <a:xfrm>
            <a:off x="428625" y="1487686"/>
            <a:ext cx="2690794" cy="264319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428625" y="1487686"/>
            <a:ext cx="14288" cy="264319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8" name="Text 5"/>
          <p:cNvSpPr/>
          <p:nvPr/>
        </p:nvSpPr>
        <p:spPr>
          <a:xfrm>
            <a:off x="428625" y="1487686"/>
            <a:ext cx="2690794" cy="264319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Recebe requisições HTTPS (porta 443)</a:t>
            </a:r>
            <a:endParaRPr lang="en-US" sz="621" dirty="0"/>
          </a:p>
        </p:txBody>
      </p:sp>
      <p:sp>
        <p:nvSpPr>
          <p:cNvPr id="9" name="Shape 6"/>
          <p:cNvSpPr/>
          <p:nvPr/>
        </p:nvSpPr>
        <p:spPr>
          <a:xfrm>
            <a:off x="3226575" y="1487686"/>
            <a:ext cx="2690822" cy="264319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3226575" y="1487686"/>
            <a:ext cx="14288" cy="264319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1" name="Text 8"/>
          <p:cNvSpPr/>
          <p:nvPr/>
        </p:nvSpPr>
        <p:spPr>
          <a:xfrm>
            <a:off x="3226575" y="1487686"/>
            <a:ext cx="2690822" cy="264319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Redireciona HTTP para HTTPS</a:t>
            </a:r>
            <a:endParaRPr lang="en-US" sz="621" dirty="0"/>
          </a:p>
        </p:txBody>
      </p:sp>
      <p:sp>
        <p:nvSpPr>
          <p:cNvPr id="12" name="Shape 9"/>
          <p:cNvSpPr/>
          <p:nvPr/>
        </p:nvSpPr>
        <p:spPr>
          <a:xfrm>
            <a:off x="6024553" y="1487686"/>
            <a:ext cx="2690794" cy="264319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6024553" y="1487686"/>
            <a:ext cx="14288" cy="264319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4" name="Text 11"/>
          <p:cNvSpPr/>
          <p:nvPr/>
        </p:nvSpPr>
        <p:spPr>
          <a:xfrm>
            <a:off x="6024553" y="1487686"/>
            <a:ext cx="2690794" cy="264319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Proxy para Gunicorn (porta 8000)</a:t>
            </a:r>
            <a:endParaRPr lang="en-US" sz="621" dirty="0"/>
          </a:p>
        </p:txBody>
      </p:sp>
      <p:sp>
        <p:nvSpPr>
          <p:cNvPr id="15" name="Shape 12"/>
          <p:cNvSpPr/>
          <p:nvPr/>
        </p:nvSpPr>
        <p:spPr>
          <a:xfrm>
            <a:off x="428625" y="1859161"/>
            <a:ext cx="2690794" cy="264319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428625" y="1859161"/>
            <a:ext cx="14288" cy="264319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7" name="Text 14"/>
          <p:cNvSpPr/>
          <p:nvPr/>
        </p:nvSpPr>
        <p:spPr>
          <a:xfrm>
            <a:off x="428625" y="1859161"/>
            <a:ext cx="2690794" cy="264319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Serve arquivos estáticos</a:t>
            </a:r>
            <a:endParaRPr lang="en-US" sz="621" dirty="0"/>
          </a:p>
        </p:txBody>
      </p:sp>
      <p:sp>
        <p:nvSpPr>
          <p:cNvPr id="18" name="Shape 15"/>
          <p:cNvSpPr/>
          <p:nvPr/>
        </p:nvSpPr>
        <p:spPr>
          <a:xfrm>
            <a:off x="3226575" y="1859161"/>
            <a:ext cx="2690822" cy="264319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3226575" y="1859161"/>
            <a:ext cx="14288" cy="264319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0" name="Text 17"/>
          <p:cNvSpPr/>
          <p:nvPr/>
        </p:nvSpPr>
        <p:spPr>
          <a:xfrm>
            <a:off x="3226575" y="1859161"/>
            <a:ext cx="2690822" cy="264319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Compressão Gzip automática</a:t>
            </a:r>
            <a:endParaRPr lang="en-US" sz="621" dirty="0"/>
          </a:p>
        </p:txBody>
      </p:sp>
      <p:sp>
        <p:nvSpPr>
          <p:cNvPr id="21" name="Shape 18"/>
          <p:cNvSpPr/>
          <p:nvPr/>
        </p:nvSpPr>
        <p:spPr>
          <a:xfrm>
            <a:off x="6024553" y="1859161"/>
            <a:ext cx="2690794" cy="264319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6024553" y="1859161"/>
            <a:ext cx="14288" cy="264319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3" name="Text 20"/>
          <p:cNvSpPr/>
          <p:nvPr/>
        </p:nvSpPr>
        <p:spPr>
          <a:xfrm>
            <a:off x="6024553" y="1859161"/>
            <a:ext cx="2690794" cy="264319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Cache de recursos</a:t>
            </a:r>
            <a:endParaRPr lang="en-US" sz="621" dirty="0"/>
          </a:p>
        </p:txBody>
      </p:sp>
      <p:sp>
        <p:nvSpPr>
          <p:cNvPr id="24" name="Text 21"/>
          <p:cNvSpPr/>
          <p:nvPr/>
        </p:nvSpPr>
        <p:spPr>
          <a:xfrm>
            <a:off x="428625" y="2602111"/>
            <a:ext cx="8286750" cy="191095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Configuração Técnica</a:t>
            </a:r>
            <a:endParaRPr lang="en-US" sz="634" dirty="0"/>
          </a:p>
        </p:txBody>
      </p:sp>
      <p:sp>
        <p:nvSpPr>
          <p:cNvPr id="25" name="Shape 22"/>
          <p:cNvSpPr/>
          <p:nvPr/>
        </p:nvSpPr>
        <p:spPr>
          <a:xfrm>
            <a:off x="428625" y="2878931"/>
            <a:ext cx="4089797" cy="1257300"/>
          </a:xfrm>
          <a:prstGeom prst="rect">
            <a:avLst/>
          </a:prstGeom>
          <a:solidFill>
            <a:srgbClr val="0D1F35">
              <a:alpha val="8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514350" y="2964656"/>
            <a:ext cx="3918347" cy="157163"/>
          </a:xfrm>
          <a:prstGeom prst="rect">
            <a:avLst/>
          </a:prstGeom>
          <a:noFill/>
          <a:ln/>
        </p:spPr>
        <p:txBody>
          <a:bodyPr wrap="square" lIns="0" tIns="0" rIns="0" bIns="51054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spc="1" kern="0" dirty="0">
                <a:solidFill>
                  <a:srgbClr val="FF6B35"/>
                </a:solidFill>
              </a:rPr>
              <a:t>Portas &amp; SSL</a:t>
            </a:r>
            <a:endParaRPr lang="en-US" sz="534" dirty="0"/>
          </a:p>
        </p:txBody>
      </p:sp>
      <p:sp>
        <p:nvSpPr>
          <p:cNvPr id="27" name="Text 24"/>
          <p:cNvSpPr/>
          <p:nvPr/>
        </p:nvSpPr>
        <p:spPr>
          <a:xfrm>
            <a:off x="514350" y="3178969"/>
            <a:ext cx="3918347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listen 80;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listen 443 ssl http2;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ssl_certificate /etc/letsencrypt/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  live/seu-dominio/fullchain.pem;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ssl_protocols TLSv1.2 TLSv1.3;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ssl_ciphers HIGH:!aNULL:!MD5;</a:t>
            </a:r>
            <a:endParaRPr lang="en-US" sz="516" dirty="0"/>
          </a:p>
        </p:txBody>
      </p:sp>
      <p:sp>
        <p:nvSpPr>
          <p:cNvPr id="28" name="Shape 25"/>
          <p:cNvSpPr/>
          <p:nvPr/>
        </p:nvSpPr>
        <p:spPr>
          <a:xfrm>
            <a:off x="4625578" y="2878931"/>
            <a:ext cx="4089797" cy="1243013"/>
          </a:xfrm>
          <a:prstGeom prst="rect">
            <a:avLst/>
          </a:prstGeom>
          <a:solidFill>
            <a:srgbClr val="0D1F35">
              <a:alpha val="8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4711303" y="2964656"/>
            <a:ext cx="3918347" cy="157163"/>
          </a:xfrm>
          <a:prstGeom prst="rect">
            <a:avLst/>
          </a:prstGeom>
          <a:noFill/>
          <a:ln/>
        </p:spPr>
        <p:txBody>
          <a:bodyPr wrap="square" lIns="0" tIns="0" rIns="0" bIns="51054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spc="1" kern="0" dirty="0">
                <a:solidFill>
                  <a:srgbClr val="FF6B35"/>
                </a:solidFill>
              </a:rPr>
              <a:t>Proxy &amp; Headers</a:t>
            </a:r>
            <a:endParaRPr lang="en-US" sz="534" dirty="0"/>
          </a:p>
        </p:txBody>
      </p:sp>
      <p:sp>
        <p:nvSpPr>
          <p:cNvPr id="30" name="Text 27"/>
          <p:cNvSpPr/>
          <p:nvPr/>
        </p:nvSpPr>
        <p:spPr>
          <a:xfrm>
            <a:off x="4711303" y="3178969"/>
            <a:ext cx="3918347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proxy_pass http://127.0.0.1:8000;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proxy_set_header Host $host;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proxy_set_header X-Real-IP 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  $remote_addr;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proxy_set_header X-Forwarded-For 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  $proxy_add_x_forwarded_for;</a:t>
            </a:r>
            <a:endParaRPr lang="en-US" sz="516" dirty="0"/>
          </a:p>
        </p:txBody>
      </p:sp>
      <p:sp>
        <p:nvSpPr>
          <p:cNvPr id="31" name="Text 28"/>
          <p:cNvSpPr/>
          <p:nvPr/>
        </p:nvSpPr>
        <p:spPr>
          <a:xfrm>
            <a:off x="428625" y="4600575"/>
            <a:ext cx="8286750" cy="191095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Performance &amp; Segurança</a:t>
            </a:r>
            <a:endParaRPr lang="en-US" sz="634" dirty="0"/>
          </a:p>
        </p:txBody>
      </p:sp>
      <p:sp>
        <p:nvSpPr>
          <p:cNvPr id="32" name="Shape 29"/>
          <p:cNvSpPr/>
          <p:nvPr/>
        </p:nvSpPr>
        <p:spPr>
          <a:xfrm>
            <a:off x="428625" y="4877395"/>
            <a:ext cx="4089797" cy="405408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33" name="Shape 30"/>
          <p:cNvSpPr/>
          <p:nvPr/>
        </p:nvSpPr>
        <p:spPr>
          <a:xfrm>
            <a:off x="428625" y="4877395"/>
            <a:ext cx="14288" cy="405408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34" name="Text 31"/>
          <p:cNvSpPr/>
          <p:nvPr/>
        </p:nvSpPr>
        <p:spPr>
          <a:xfrm>
            <a:off x="514350" y="4948833"/>
            <a:ext cx="391834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Compressão Gzip</a:t>
            </a:r>
            <a:endParaRPr lang="en-US" sz="584" dirty="0"/>
          </a:p>
        </p:txBody>
      </p:sp>
      <p:sp>
        <p:nvSpPr>
          <p:cNvPr id="35" name="Text 32"/>
          <p:cNvSpPr/>
          <p:nvPr/>
        </p:nvSpPr>
        <p:spPr>
          <a:xfrm>
            <a:off x="514350" y="5093494"/>
            <a:ext cx="3918347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Ativada para CSS, JS, JSON. Reduz tamanho em ~70%</a:t>
            </a:r>
            <a:endParaRPr lang="en-US" sz="568" dirty="0"/>
          </a:p>
        </p:txBody>
      </p:sp>
      <p:sp>
        <p:nvSpPr>
          <p:cNvPr id="36" name="Shape 33"/>
          <p:cNvSpPr/>
          <p:nvPr/>
        </p:nvSpPr>
        <p:spPr>
          <a:xfrm>
            <a:off x="4625578" y="4877395"/>
            <a:ext cx="4089797" cy="405408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37" name="Shape 34"/>
          <p:cNvSpPr/>
          <p:nvPr/>
        </p:nvSpPr>
        <p:spPr>
          <a:xfrm>
            <a:off x="4625578" y="4877395"/>
            <a:ext cx="14288" cy="405408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38" name="Text 35"/>
          <p:cNvSpPr/>
          <p:nvPr/>
        </p:nvSpPr>
        <p:spPr>
          <a:xfrm>
            <a:off x="4711303" y="4948833"/>
            <a:ext cx="391834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Cache Estático</a:t>
            </a:r>
            <a:endParaRPr lang="en-US" sz="584" dirty="0"/>
          </a:p>
        </p:txBody>
      </p:sp>
      <p:sp>
        <p:nvSpPr>
          <p:cNvPr id="39" name="Text 36"/>
          <p:cNvSpPr/>
          <p:nvPr/>
        </p:nvSpPr>
        <p:spPr>
          <a:xfrm>
            <a:off x="4711303" y="5093494"/>
            <a:ext cx="3918347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Arquivos estáticos: 30 dias. Uploads: 7 dias</a:t>
            </a:r>
            <a:endParaRPr lang="en-US" sz="568" dirty="0"/>
          </a:p>
        </p:txBody>
      </p:sp>
      <p:sp>
        <p:nvSpPr>
          <p:cNvPr id="40" name="Shape 37"/>
          <p:cNvSpPr/>
          <p:nvPr/>
        </p:nvSpPr>
        <p:spPr>
          <a:xfrm>
            <a:off x="428625" y="5389959"/>
            <a:ext cx="4089797" cy="405408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41" name="Shape 38"/>
          <p:cNvSpPr/>
          <p:nvPr/>
        </p:nvSpPr>
        <p:spPr>
          <a:xfrm>
            <a:off x="428625" y="5389959"/>
            <a:ext cx="14288" cy="405408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42" name="Text 39"/>
          <p:cNvSpPr/>
          <p:nvPr/>
        </p:nvSpPr>
        <p:spPr>
          <a:xfrm>
            <a:off x="514350" y="5461397"/>
            <a:ext cx="391834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Headers de Segurança</a:t>
            </a:r>
            <a:endParaRPr lang="en-US" sz="584" dirty="0"/>
          </a:p>
        </p:txBody>
      </p:sp>
      <p:sp>
        <p:nvSpPr>
          <p:cNvPr id="43" name="Text 40"/>
          <p:cNvSpPr/>
          <p:nvPr/>
        </p:nvSpPr>
        <p:spPr>
          <a:xfrm>
            <a:off x="514350" y="5606058"/>
            <a:ext cx="3918347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D9FF"/>
                </a:solidFill>
              </a:rPr>
              <a:t>HSTS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 | </a:t>
            </a:r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D9FF"/>
                </a:solidFill>
              </a:rPr>
              <a:t>X-Frame-Options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 | </a:t>
            </a:r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D9FF"/>
                </a:solidFill>
              </a:rPr>
              <a:t>X-Content-Type-Options</a:t>
            </a:r>
            <a:endParaRPr lang="en-US" sz="534" dirty="0"/>
          </a:p>
        </p:txBody>
      </p:sp>
      <p:sp>
        <p:nvSpPr>
          <p:cNvPr id="44" name="Shape 41"/>
          <p:cNvSpPr/>
          <p:nvPr/>
        </p:nvSpPr>
        <p:spPr>
          <a:xfrm>
            <a:off x="4625578" y="5389959"/>
            <a:ext cx="4089797" cy="405408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45" name="Shape 42"/>
          <p:cNvSpPr/>
          <p:nvPr/>
        </p:nvSpPr>
        <p:spPr>
          <a:xfrm>
            <a:off x="4625578" y="5389959"/>
            <a:ext cx="14288" cy="405408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46" name="Text 43"/>
          <p:cNvSpPr/>
          <p:nvPr/>
        </p:nvSpPr>
        <p:spPr>
          <a:xfrm>
            <a:off x="4711303" y="5461397"/>
            <a:ext cx="391834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Tamanho Máximo Upload</a:t>
            </a:r>
            <a:endParaRPr lang="en-US" sz="584" dirty="0"/>
          </a:p>
        </p:txBody>
      </p:sp>
      <p:sp>
        <p:nvSpPr>
          <p:cNvPr id="47" name="Text 44"/>
          <p:cNvSpPr/>
          <p:nvPr/>
        </p:nvSpPr>
        <p:spPr>
          <a:xfrm>
            <a:off x="4711303" y="5606058"/>
            <a:ext cx="3918347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client_max_body_size: </a:t>
            </a:r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D9FF"/>
                </a:solidFill>
              </a:rPr>
              <a:t>16MB</a:t>
            </a:r>
            <a:endParaRPr lang="en-US" sz="568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013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spc="1" kern="0" dirty="0">
                <a:solidFill>
                  <a:srgbClr val="00D9FF"/>
                </a:solidFill>
              </a:rPr>
              <a:t>SSL/TLS - LET'S ENCRYPT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784027"/>
            <a:ext cx="828675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4ECDC4">
                    <a:alpha val="90000"/>
                  </a:srgbClr>
                </a:solidFill>
              </a:rPr>
              <a:t>Certificado HTTPS Automático • Gratuito • Processo de Certificação</a:t>
            </a:r>
            <a:endParaRPr lang="en-US" sz="674" dirty="0"/>
          </a:p>
        </p:txBody>
      </p:sp>
      <p:sp>
        <p:nvSpPr>
          <p:cNvPr id="5" name="Text 2"/>
          <p:cNvSpPr/>
          <p:nvPr/>
        </p:nvSpPr>
        <p:spPr>
          <a:xfrm>
            <a:off x="428625" y="1210866"/>
            <a:ext cx="8286750" cy="191095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Características</a:t>
            </a:r>
            <a:endParaRPr lang="en-US" sz="634" dirty="0"/>
          </a:p>
        </p:txBody>
      </p:sp>
      <p:sp>
        <p:nvSpPr>
          <p:cNvPr id="6" name="Shape 3"/>
          <p:cNvSpPr/>
          <p:nvPr/>
        </p:nvSpPr>
        <p:spPr>
          <a:xfrm>
            <a:off x="428625" y="1487686"/>
            <a:ext cx="2690794" cy="448270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428625" y="1487686"/>
            <a:ext cx="14288" cy="448270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8" name="Text 5"/>
          <p:cNvSpPr/>
          <p:nvPr/>
        </p:nvSpPr>
        <p:spPr>
          <a:xfrm>
            <a:off x="514350" y="1573411"/>
            <a:ext cx="251934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Custo</a:t>
            </a:r>
            <a:endParaRPr lang="en-US" sz="584" dirty="0"/>
          </a:p>
        </p:txBody>
      </p:sp>
      <p:sp>
        <p:nvSpPr>
          <p:cNvPr id="9" name="Text 6"/>
          <p:cNvSpPr/>
          <p:nvPr/>
        </p:nvSpPr>
        <p:spPr>
          <a:xfrm>
            <a:off x="514350" y="1737717"/>
            <a:ext cx="421481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GRATUITO</a:t>
            </a:r>
            <a:endParaRPr lang="en-US" sz="534" dirty="0"/>
          </a:p>
        </p:txBody>
      </p:sp>
      <p:sp>
        <p:nvSpPr>
          <p:cNvPr id="10" name="Text 7"/>
          <p:cNvSpPr/>
          <p:nvPr/>
        </p:nvSpPr>
        <p:spPr>
          <a:xfrm>
            <a:off x="935831" y="1737717"/>
            <a:ext cx="100796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- Sem taxa de renovação</a:t>
            </a:r>
            <a:endParaRPr lang="en-US" sz="568" dirty="0"/>
          </a:p>
        </p:txBody>
      </p:sp>
      <p:sp>
        <p:nvSpPr>
          <p:cNvPr id="11" name="Shape 8"/>
          <p:cNvSpPr/>
          <p:nvPr/>
        </p:nvSpPr>
        <p:spPr>
          <a:xfrm>
            <a:off x="3226575" y="1487686"/>
            <a:ext cx="2690822" cy="448270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3226575" y="1487686"/>
            <a:ext cx="14288" cy="448270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3" name="Text 10"/>
          <p:cNvSpPr/>
          <p:nvPr/>
        </p:nvSpPr>
        <p:spPr>
          <a:xfrm>
            <a:off x="3312300" y="1573411"/>
            <a:ext cx="251937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Validade</a:t>
            </a:r>
            <a:endParaRPr lang="en-US" sz="584" dirty="0"/>
          </a:p>
        </p:txBody>
      </p:sp>
      <p:sp>
        <p:nvSpPr>
          <p:cNvPr id="14" name="Text 11"/>
          <p:cNvSpPr/>
          <p:nvPr/>
        </p:nvSpPr>
        <p:spPr>
          <a:xfrm>
            <a:off x="3312300" y="1737717"/>
            <a:ext cx="291805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D9FF"/>
                </a:solidFill>
              </a:rPr>
              <a:t>90 dias</a:t>
            </a:r>
            <a:endParaRPr lang="en-US" sz="534" dirty="0"/>
          </a:p>
        </p:txBody>
      </p:sp>
      <p:sp>
        <p:nvSpPr>
          <p:cNvPr id="15" name="Text 12"/>
          <p:cNvSpPr/>
          <p:nvPr/>
        </p:nvSpPr>
        <p:spPr>
          <a:xfrm>
            <a:off x="3604106" y="1737717"/>
            <a:ext cx="163954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- Renovação recomendada 30 dias antes</a:t>
            </a:r>
            <a:endParaRPr lang="en-US" sz="568" dirty="0"/>
          </a:p>
        </p:txBody>
      </p:sp>
      <p:sp>
        <p:nvSpPr>
          <p:cNvPr id="16" name="Shape 13"/>
          <p:cNvSpPr/>
          <p:nvPr/>
        </p:nvSpPr>
        <p:spPr>
          <a:xfrm>
            <a:off x="6024553" y="1487686"/>
            <a:ext cx="2690794" cy="448270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6024553" y="1487686"/>
            <a:ext cx="14288" cy="448270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8" name="Text 15"/>
          <p:cNvSpPr/>
          <p:nvPr/>
        </p:nvSpPr>
        <p:spPr>
          <a:xfrm>
            <a:off x="6110278" y="1573411"/>
            <a:ext cx="251934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Renovação</a:t>
            </a:r>
            <a:endParaRPr lang="en-US" sz="584" dirty="0"/>
          </a:p>
        </p:txBody>
      </p:sp>
      <p:sp>
        <p:nvSpPr>
          <p:cNvPr id="19" name="Text 16"/>
          <p:cNvSpPr/>
          <p:nvPr/>
        </p:nvSpPr>
        <p:spPr>
          <a:xfrm>
            <a:off x="6110278" y="1737717"/>
            <a:ext cx="54917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AUTOMÁTICA</a:t>
            </a:r>
            <a:endParaRPr lang="en-US" sz="534" dirty="0"/>
          </a:p>
        </p:txBody>
      </p:sp>
      <p:sp>
        <p:nvSpPr>
          <p:cNvPr id="20" name="Text 17"/>
          <p:cNvSpPr/>
          <p:nvPr/>
        </p:nvSpPr>
        <p:spPr>
          <a:xfrm>
            <a:off x="6659454" y="1737717"/>
            <a:ext cx="1072428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- Sem intervenção manual</a:t>
            </a:r>
            <a:endParaRPr lang="en-US" sz="568" dirty="0"/>
          </a:p>
        </p:txBody>
      </p:sp>
      <p:sp>
        <p:nvSpPr>
          <p:cNvPr id="21" name="Shape 18"/>
          <p:cNvSpPr/>
          <p:nvPr/>
        </p:nvSpPr>
        <p:spPr>
          <a:xfrm>
            <a:off x="428625" y="2043113"/>
            <a:ext cx="2690794" cy="448270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428625" y="2043113"/>
            <a:ext cx="14288" cy="448270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3" name="Text 20"/>
          <p:cNvSpPr/>
          <p:nvPr/>
        </p:nvSpPr>
        <p:spPr>
          <a:xfrm>
            <a:off x="514350" y="2128838"/>
            <a:ext cx="251934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Protocolo</a:t>
            </a:r>
            <a:endParaRPr lang="en-US" sz="584" dirty="0"/>
          </a:p>
        </p:txBody>
      </p:sp>
      <p:sp>
        <p:nvSpPr>
          <p:cNvPr id="24" name="Text 21"/>
          <p:cNvSpPr/>
          <p:nvPr/>
        </p:nvSpPr>
        <p:spPr>
          <a:xfrm>
            <a:off x="514350" y="2293144"/>
            <a:ext cx="1147911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TLS 1.2 e 1.3 - Ciphers fortes</a:t>
            </a:r>
            <a:endParaRPr lang="en-US" sz="568" dirty="0"/>
          </a:p>
        </p:txBody>
      </p:sp>
      <p:sp>
        <p:nvSpPr>
          <p:cNvPr id="25" name="Shape 22"/>
          <p:cNvSpPr/>
          <p:nvPr/>
        </p:nvSpPr>
        <p:spPr>
          <a:xfrm>
            <a:off x="3226575" y="2043113"/>
            <a:ext cx="2690822" cy="448270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26" name="Shape 23"/>
          <p:cNvSpPr/>
          <p:nvPr/>
        </p:nvSpPr>
        <p:spPr>
          <a:xfrm>
            <a:off x="3226575" y="2043113"/>
            <a:ext cx="14288" cy="448270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7" name="Text 24"/>
          <p:cNvSpPr/>
          <p:nvPr/>
        </p:nvSpPr>
        <p:spPr>
          <a:xfrm>
            <a:off x="3312300" y="2128838"/>
            <a:ext cx="251937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Validação</a:t>
            </a:r>
            <a:endParaRPr lang="en-US" sz="584" dirty="0"/>
          </a:p>
        </p:txBody>
      </p:sp>
      <p:sp>
        <p:nvSpPr>
          <p:cNvPr id="28" name="Text 25"/>
          <p:cNvSpPr/>
          <p:nvPr/>
        </p:nvSpPr>
        <p:spPr>
          <a:xfrm>
            <a:off x="3312300" y="2293144"/>
            <a:ext cx="1759651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ACME v2 - Validação de domínio automática</a:t>
            </a:r>
            <a:endParaRPr lang="en-US" sz="568" dirty="0"/>
          </a:p>
        </p:txBody>
      </p:sp>
      <p:sp>
        <p:nvSpPr>
          <p:cNvPr id="29" name="Shape 26"/>
          <p:cNvSpPr/>
          <p:nvPr/>
        </p:nvSpPr>
        <p:spPr>
          <a:xfrm>
            <a:off x="6024553" y="2043113"/>
            <a:ext cx="2690794" cy="448270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30" name="Shape 27"/>
          <p:cNvSpPr/>
          <p:nvPr/>
        </p:nvSpPr>
        <p:spPr>
          <a:xfrm>
            <a:off x="6024553" y="2043113"/>
            <a:ext cx="14288" cy="448270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31" name="Text 28"/>
          <p:cNvSpPr/>
          <p:nvPr/>
        </p:nvSpPr>
        <p:spPr>
          <a:xfrm>
            <a:off x="6110278" y="2128838"/>
            <a:ext cx="251934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Confiança</a:t>
            </a:r>
            <a:endParaRPr lang="en-US" sz="584" dirty="0"/>
          </a:p>
        </p:txBody>
      </p:sp>
      <p:sp>
        <p:nvSpPr>
          <p:cNvPr id="32" name="Text 29"/>
          <p:cNvSpPr/>
          <p:nvPr/>
        </p:nvSpPr>
        <p:spPr>
          <a:xfrm>
            <a:off x="6110278" y="2293144"/>
            <a:ext cx="157556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Reconhecido por 99% dos navegadores</a:t>
            </a:r>
            <a:endParaRPr lang="en-US" sz="568" dirty="0"/>
          </a:p>
        </p:txBody>
      </p:sp>
      <p:sp>
        <p:nvSpPr>
          <p:cNvPr id="33" name="Text 30"/>
          <p:cNvSpPr/>
          <p:nvPr/>
        </p:nvSpPr>
        <p:spPr>
          <a:xfrm>
            <a:off x="428625" y="2970014"/>
            <a:ext cx="8286750" cy="191095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Processo de Certificação em 4 Etapas</a:t>
            </a:r>
            <a:endParaRPr lang="en-US" sz="634" dirty="0"/>
          </a:p>
        </p:txBody>
      </p:sp>
      <p:sp>
        <p:nvSpPr>
          <p:cNvPr id="34" name="Shape 31"/>
          <p:cNvSpPr/>
          <p:nvPr/>
        </p:nvSpPr>
        <p:spPr>
          <a:xfrm>
            <a:off x="428625" y="3246834"/>
            <a:ext cx="8286750" cy="850106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35" name="Shape 32"/>
          <p:cNvSpPr/>
          <p:nvPr/>
        </p:nvSpPr>
        <p:spPr>
          <a:xfrm>
            <a:off x="1355499" y="3389709"/>
            <a:ext cx="228600" cy="228600"/>
          </a:xfrm>
          <a:prstGeom prst="rect">
            <a:avLst/>
          </a:prstGeom>
          <a:solidFill>
            <a:srgbClr val="FF6B35">
              <a:alpha val="10000"/>
            </a:srgbClr>
          </a:solidFill>
          <a:ln w="18288">
            <a:solidFill>
              <a:srgbClr val="FF6B35"/>
            </a:solidFill>
            <a:prstDash val="solid"/>
          </a:ln>
        </p:spPr>
      </p:sp>
      <p:sp>
        <p:nvSpPr>
          <p:cNvPr id="36" name="Text 33"/>
          <p:cNvSpPr/>
          <p:nvPr/>
        </p:nvSpPr>
        <p:spPr>
          <a:xfrm>
            <a:off x="1355499" y="3389709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1</a:t>
            </a:r>
            <a:endParaRPr lang="en-US" sz="683" dirty="0"/>
          </a:p>
        </p:txBody>
      </p:sp>
      <p:sp>
        <p:nvSpPr>
          <p:cNvPr id="37" name="Text 34"/>
          <p:cNvSpPr/>
          <p:nvPr/>
        </p:nvSpPr>
        <p:spPr>
          <a:xfrm>
            <a:off x="1135661" y="3675459"/>
            <a:ext cx="668275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Instalar Certbot</a:t>
            </a:r>
            <a:endParaRPr lang="en-US" sz="534" dirty="0"/>
          </a:p>
        </p:txBody>
      </p:sp>
      <p:sp>
        <p:nvSpPr>
          <p:cNvPr id="38" name="Text 35"/>
          <p:cNvSpPr/>
          <p:nvPr/>
        </p:nvSpPr>
        <p:spPr>
          <a:xfrm>
            <a:off x="594717" y="3839766"/>
            <a:ext cx="1750163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Ferramenta para gerenciar certificados Let's Encrypt</a:t>
            </a:r>
            <a:endParaRPr lang="en-US" sz="516" dirty="0"/>
          </a:p>
        </p:txBody>
      </p:sp>
      <p:sp>
        <p:nvSpPr>
          <p:cNvPr id="39" name="Text 36"/>
          <p:cNvSpPr/>
          <p:nvPr/>
        </p:nvSpPr>
        <p:spPr>
          <a:xfrm>
            <a:off x="2439563" y="3504009"/>
            <a:ext cx="128615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→</a:t>
            </a:r>
            <a:endParaRPr lang="en-US" sz="885" dirty="0"/>
          </a:p>
        </p:txBody>
      </p:sp>
      <p:sp>
        <p:nvSpPr>
          <p:cNvPr id="40" name="Shape 37"/>
          <p:cNvSpPr/>
          <p:nvPr/>
        </p:nvSpPr>
        <p:spPr>
          <a:xfrm>
            <a:off x="3423614" y="3389709"/>
            <a:ext cx="228600" cy="228600"/>
          </a:xfrm>
          <a:prstGeom prst="rect">
            <a:avLst/>
          </a:prstGeom>
          <a:solidFill>
            <a:srgbClr val="FF6B35">
              <a:alpha val="10000"/>
            </a:srgbClr>
          </a:solidFill>
          <a:ln w="18288">
            <a:solidFill>
              <a:srgbClr val="FF6B35"/>
            </a:solidFill>
            <a:prstDash val="solid"/>
          </a:ln>
        </p:spPr>
      </p:sp>
      <p:sp>
        <p:nvSpPr>
          <p:cNvPr id="41" name="Text 38"/>
          <p:cNvSpPr/>
          <p:nvPr/>
        </p:nvSpPr>
        <p:spPr>
          <a:xfrm>
            <a:off x="3423614" y="3389709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2</a:t>
            </a:r>
            <a:endParaRPr lang="en-US" sz="683" dirty="0"/>
          </a:p>
        </p:txBody>
      </p:sp>
      <p:sp>
        <p:nvSpPr>
          <p:cNvPr id="42" name="Text 39"/>
          <p:cNvSpPr/>
          <p:nvPr/>
        </p:nvSpPr>
        <p:spPr>
          <a:xfrm>
            <a:off x="3203470" y="3675459"/>
            <a:ext cx="66888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Validar Domínio</a:t>
            </a:r>
            <a:endParaRPr lang="en-US" sz="534" dirty="0"/>
          </a:p>
        </p:txBody>
      </p:sp>
      <p:sp>
        <p:nvSpPr>
          <p:cNvPr id="43" name="Text 40"/>
          <p:cNvSpPr/>
          <p:nvPr/>
        </p:nvSpPr>
        <p:spPr>
          <a:xfrm>
            <a:off x="2743423" y="3839766"/>
            <a:ext cx="1589010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ACME challenge valida propriedade do domínio</a:t>
            </a:r>
            <a:endParaRPr lang="en-US" sz="516" dirty="0"/>
          </a:p>
        </p:txBody>
      </p:sp>
      <p:sp>
        <p:nvSpPr>
          <p:cNvPr id="44" name="Text 41"/>
          <p:cNvSpPr/>
          <p:nvPr/>
        </p:nvSpPr>
        <p:spPr>
          <a:xfrm>
            <a:off x="4507678" y="3504009"/>
            <a:ext cx="128615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→</a:t>
            </a:r>
            <a:endParaRPr lang="en-US" sz="885" dirty="0"/>
          </a:p>
        </p:txBody>
      </p:sp>
      <p:sp>
        <p:nvSpPr>
          <p:cNvPr id="45" name="Shape 42"/>
          <p:cNvSpPr/>
          <p:nvPr/>
        </p:nvSpPr>
        <p:spPr>
          <a:xfrm>
            <a:off x="5491730" y="3389709"/>
            <a:ext cx="228600" cy="228600"/>
          </a:xfrm>
          <a:prstGeom prst="rect">
            <a:avLst/>
          </a:prstGeom>
          <a:solidFill>
            <a:srgbClr val="FF6B35">
              <a:alpha val="10000"/>
            </a:srgbClr>
          </a:solidFill>
          <a:ln w="18288">
            <a:solidFill>
              <a:srgbClr val="FF6B35"/>
            </a:solidFill>
            <a:prstDash val="solid"/>
          </a:ln>
        </p:spPr>
      </p:sp>
      <p:sp>
        <p:nvSpPr>
          <p:cNvPr id="46" name="Text 43"/>
          <p:cNvSpPr/>
          <p:nvPr/>
        </p:nvSpPr>
        <p:spPr>
          <a:xfrm>
            <a:off x="5491730" y="3389709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3</a:t>
            </a:r>
            <a:endParaRPr lang="en-US" sz="683" dirty="0"/>
          </a:p>
        </p:txBody>
      </p:sp>
      <p:sp>
        <p:nvSpPr>
          <p:cNvPr id="47" name="Text 44"/>
          <p:cNvSpPr/>
          <p:nvPr/>
        </p:nvSpPr>
        <p:spPr>
          <a:xfrm>
            <a:off x="5244182" y="3675459"/>
            <a:ext cx="723723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Obter Certificado</a:t>
            </a:r>
            <a:endParaRPr lang="en-US" sz="534" dirty="0"/>
          </a:p>
        </p:txBody>
      </p:sp>
      <p:sp>
        <p:nvSpPr>
          <p:cNvPr id="48" name="Text 45"/>
          <p:cNvSpPr/>
          <p:nvPr/>
        </p:nvSpPr>
        <p:spPr>
          <a:xfrm>
            <a:off x="4850411" y="3839766"/>
            <a:ext cx="1511266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Certificado gerado e armazenado localmente</a:t>
            </a:r>
            <a:endParaRPr lang="en-US" sz="516" dirty="0"/>
          </a:p>
        </p:txBody>
      </p:sp>
      <p:sp>
        <p:nvSpPr>
          <p:cNvPr id="49" name="Text 46"/>
          <p:cNvSpPr/>
          <p:nvPr/>
        </p:nvSpPr>
        <p:spPr>
          <a:xfrm>
            <a:off x="6575794" y="3504009"/>
            <a:ext cx="128615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D9FF"/>
                </a:solidFill>
              </a:rPr>
              <a:t>→</a:t>
            </a:r>
            <a:endParaRPr lang="en-US" sz="885" dirty="0"/>
          </a:p>
        </p:txBody>
      </p:sp>
      <p:sp>
        <p:nvSpPr>
          <p:cNvPr id="50" name="Shape 47"/>
          <p:cNvSpPr/>
          <p:nvPr/>
        </p:nvSpPr>
        <p:spPr>
          <a:xfrm>
            <a:off x="7559846" y="3389709"/>
            <a:ext cx="228600" cy="228600"/>
          </a:xfrm>
          <a:prstGeom prst="rect">
            <a:avLst/>
          </a:prstGeom>
          <a:solidFill>
            <a:srgbClr val="FF6B35">
              <a:alpha val="10000"/>
            </a:srgbClr>
          </a:solidFill>
          <a:ln w="18288">
            <a:solidFill>
              <a:srgbClr val="FF6B35"/>
            </a:solidFill>
            <a:prstDash val="solid"/>
          </a:ln>
        </p:spPr>
      </p:sp>
      <p:sp>
        <p:nvSpPr>
          <p:cNvPr id="51" name="Text 48"/>
          <p:cNvSpPr/>
          <p:nvPr/>
        </p:nvSpPr>
        <p:spPr>
          <a:xfrm>
            <a:off x="7559846" y="3389709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6B35"/>
                </a:solidFill>
              </a:rPr>
              <a:t>4</a:t>
            </a:r>
            <a:endParaRPr lang="en-US" sz="683" dirty="0"/>
          </a:p>
        </p:txBody>
      </p:sp>
      <p:sp>
        <p:nvSpPr>
          <p:cNvPr id="52" name="Text 49"/>
          <p:cNvSpPr/>
          <p:nvPr/>
        </p:nvSpPr>
        <p:spPr>
          <a:xfrm>
            <a:off x="7314307" y="3675459"/>
            <a:ext cx="719677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Configurar Nginx</a:t>
            </a:r>
            <a:endParaRPr lang="en-US" sz="534" dirty="0"/>
          </a:p>
        </p:txBody>
      </p:sp>
      <p:sp>
        <p:nvSpPr>
          <p:cNvPr id="53" name="Text 50"/>
          <p:cNvSpPr/>
          <p:nvPr/>
        </p:nvSpPr>
        <p:spPr>
          <a:xfrm>
            <a:off x="6904183" y="3839766"/>
            <a:ext cx="1539925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Nginx aponta para certificado e chave privada</a:t>
            </a:r>
            <a:endParaRPr lang="en-US" sz="516" dirty="0"/>
          </a:p>
        </p:txBody>
      </p:sp>
      <p:sp>
        <p:nvSpPr>
          <p:cNvPr id="54" name="Shape 51"/>
          <p:cNvSpPr/>
          <p:nvPr/>
        </p:nvSpPr>
        <p:spPr>
          <a:xfrm>
            <a:off x="428625" y="4561284"/>
            <a:ext cx="8286750" cy="297163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55" name="Shape 52"/>
          <p:cNvSpPr/>
          <p:nvPr/>
        </p:nvSpPr>
        <p:spPr>
          <a:xfrm>
            <a:off x="428625" y="4561284"/>
            <a:ext cx="14288" cy="297163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56" name="Text 53"/>
          <p:cNvSpPr/>
          <p:nvPr/>
        </p:nvSpPr>
        <p:spPr>
          <a:xfrm>
            <a:off x="428625" y="4561284"/>
            <a:ext cx="8286750" cy="29716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00D9FF"/>
                </a:solidFill>
              </a:rPr>
              <a:t>→ Próximo slide: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 Renovação automática com Systemd Timer, verificação de certificados, renovação manual e troubleshooting</a:t>
            </a:r>
            <a:endParaRPr lang="en-US" sz="534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203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188" y="357188"/>
            <a:ext cx="842962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spc="1" kern="0" dirty="0">
                <a:solidFill>
                  <a:srgbClr val="00D9FF"/>
                </a:solidFill>
              </a:rPr>
              <a:t>SSL/TLS - RENOVAÇÃO AUTOMÁTICA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357188" y="698302"/>
            <a:ext cx="84296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4ECDC4">
                    <a:alpha val="90000"/>
                  </a:srgbClr>
                </a:solidFill>
              </a:rPr>
              <a:t>Systemd Timer • Verificação &amp; Troubleshooting</a:t>
            </a:r>
            <a:endParaRPr lang="en-US" sz="674" dirty="0"/>
          </a:p>
        </p:txBody>
      </p:sp>
      <p:sp>
        <p:nvSpPr>
          <p:cNvPr id="5" name="Text 2"/>
          <p:cNvSpPr/>
          <p:nvPr/>
        </p:nvSpPr>
        <p:spPr>
          <a:xfrm>
            <a:off x="357188" y="996553"/>
            <a:ext cx="8429625" cy="176808"/>
          </a:xfrm>
          <a:prstGeom prst="rect">
            <a:avLst/>
          </a:prstGeom>
          <a:noFill/>
          <a:ln/>
        </p:spPr>
        <p:txBody>
          <a:bodyPr wrap="square" lIns="0" tIns="0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Configuração &amp; Ativação</a:t>
            </a:r>
            <a:endParaRPr lang="en-US" sz="634" dirty="0"/>
          </a:p>
        </p:txBody>
      </p:sp>
      <p:sp>
        <p:nvSpPr>
          <p:cNvPr id="6" name="Shape 3"/>
          <p:cNvSpPr/>
          <p:nvPr/>
        </p:nvSpPr>
        <p:spPr>
          <a:xfrm>
            <a:off x="357188" y="1244798"/>
            <a:ext cx="4171950" cy="650081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28625" y="1316236"/>
            <a:ext cx="4029075" cy="150019"/>
          </a:xfrm>
          <a:prstGeom prst="rect">
            <a:avLst/>
          </a:prstGeom>
          <a:noFill/>
          <a:ln/>
        </p:spPr>
        <p:txBody>
          <a:bodyPr wrap="square" lIns="0" tIns="0" rIns="0" bIns="42545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spc="1" kern="0" dirty="0">
                <a:solidFill>
                  <a:srgbClr val="FF6B35"/>
                </a:solidFill>
              </a:rPr>
              <a:t>Como Funciona</a:t>
            </a:r>
            <a:endParaRPr lang="en-US" sz="534" dirty="0"/>
          </a:p>
        </p:txBody>
      </p:sp>
      <p:sp>
        <p:nvSpPr>
          <p:cNvPr id="8" name="Text 5"/>
          <p:cNvSpPr/>
          <p:nvPr/>
        </p:nvSpPr>
        <p:spPr>
          <a:xfrm>
            <a:off x="428625" y="1509117"/>
            <a:ext cx="402907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Systemd Timer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 verifica certificados diariamente. Renova automaticamente 30 dias antes do vencimento. Sem ne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cessidade de cron jobs manuais.</a:t>
            </a:r>
            <a:endParaRPr lang="en-US" sz="485" dirty="0"/>
          </a:p>
        </p:txBody>
      </p:sp>
      <p:sp>
        <p:nvSpPr>
          <p:cNvPr id="9" name="Shape 6"/>
          <p:cNvSpPr/>
          <p:nvPr/>
        </p:nvSpPr>
        <p:spPr>
          <a:xfrm>
            <a:off x="4614863" y="1244798"/>
            <a:ext cx="4171950" cy="650081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686300" y="1316236"/>
            <a:ext cx="4029075" cy="150019"/>
          </a:xfrm>
          <a:prstGeom prst="rect">
            <a:avLst/>
          </a:prstGeom>
          <a:noFill/>
          <a:ln/>
        </p:spPr>
        <p:txBody>
          <a:bodyPr wrap="square" lIns="0" tIns="0" rIns="0" bIns="42545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spc="1" kern="0" dirty="0">
                <a:solidFill>
                  <a:srgbClr val="FF6B35"/>
                </a:solidFill>
              </a:rPr>
              <a:t>Ativar Renovação</a:t>
            </a:r>
            <a:endParaRPr lang="en-US" sz="534" dirty="0"/>
          </a:p>
        </p:txBody>
      </p:sp>
      <p:sp>
        <p:nvSpPr>
          <p:cNvPr id="11" name="Text 8"/>
          <p:cNvSpPr/>
          <p:nvPr/>
        </p:nvSpPr>
        <p:spPr>
          <a:xfrm>
            <a:off x="4686300" y="1509117"/>
            <a:ext cx="4029075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sudo systemctl enable certbot.timer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sudo systemctl start certbot.timer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sudo systemctl status certbot.timer</a:t>
            </a:r>
            <a:endParaRPr lang="en-US" sz="516" dirty="0"/>
          </a:p>
        </p:txBody>
      </p:sp>
      <p:sp>
        <p:nvSpPr>
          <p:cNvPr id="12" name="Text 9"/>
          <p:cNvSpPr/>
          <p:nvPr/>
        </p:nvSpPr>
        <p:spPr>
          <a:xfrm>
            <a:off x="357188" y="2130623"/>
            <a:ext cx="8429625" cy="176808"/>
          </a:xfrm>
          <a:prstGeom prst="rect">
            <a:avLst/>
          </a:prstGeom>
          <a:noFill/>
          <a:ln/>
        </p:spPr>
        <p:txBody>
          <a:bodyPr wrap="square" lIns="0" tIns="0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Verificação &amp; Renovação Manual</a:t>
            </a:r>
            <a:endParaRPr lang="en-US" sz="634" dirty="0"/>
          </a:p>
        </p:txBody>
      </p:sp>
      <p:sp>
        <p:nvSpPr>
          <p:cNvPr id="13" name="Shape 10"/>
          <p:cNvSpPr/>
          <p:nvPr/>
        </p:nvSpPr>
        <p:spPr>
          <a:xfrm>
            <a:off x="357188" y="2378869"/>
            <a:ext cx="4171950" cy="1050131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28625" y="2450306"/>
            <a:ext cx="4029075" cy="150019"/>
          </a:xfrm>
          <a:prstGeom prst="rect">
            <a:avLst/>
          </a:prstGeom>
          <a:noFill/>
          <a:ln/>
        </p:spPr>
        <p:txBody>
          <a:bodyPr wrap="square" lIns="0" tIns="0" rIns="0" bIns="42545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spc="1" kern="0" dirty="0">
                <a:solidFill>
                  <a:srgbClr val="FF6B35"/>
                </a:solidFill>
              </a:rPr>
              <a:t>Verificar Certificados</a:t>
            </a:r>
            <a:endParaRPr lang="en-US" sz="534" dirty="0"/>
          </a:p>
        </p:txBody>
      </p:sp>
      <p:sp>
        <p:nvSpPr>
          <p:cNvPr id="15" name="Text 12"/>
          <p:cNvSpPr/>
          <p:nvPr/>
        </p:nvSpPr>
        <p:spPr>
          <a:xfrm>
            <a:off x="428625" y="2643188"/>
            <a:ext cx="4029075" cy="7000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sudo certbot certificates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# Resultado esperado: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# Certificate Name: seu-dominio.com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# Domains: seu-dominio.com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# Expiry Date: YYYY-MM-DD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# Valid: True</a:t>
            </a:r>
            <a:endParaRPr lang="en-US" sz="516" dirty="0"/>
          </a:p>
        </p:txBody>
      </p:sp>
      <p:sp>
        <p:nvSpPr>
          <p:cNvPr id="16" name="Shape 13"/>
          <p:cNvSpPr/>
          <p:nvPr/>
        </p:nvSpPr>
        <p:spPr>
          <a:xfrm>
            <a:off x="4614863" y="2378869"/>
            <a:ext cx="4171950" cy="1050131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686300" y="2450306"/>
            <a:ext cx="4029075" cy="150019"/>
          </a:xfrm>
          <a:prstGeom prst="rect">
            <a:avLst/>
          </a:prstGeom>
          <a:noFill/>
          <a:ln/>
        </p:spPr>
        <p:txBody>
          <a:bodyPr wrap="square" lIns="0" tIns="0" rIns="0" bIns="42545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spc="1" kern="0" dirty="0">
                <a:solidFill>
                  <a:srgbClr val="FF6B35"/>
                </a:solidFill>
              </a:rPr>
              <a:t>Renovar Manualmente</a:t>
            </a:r>
            <a:endParaRPr lang="en-US" sz="534" dirty="0"/>
          </a:p>
        </p:txBody>
      </p:sp>
      <p:sp>
        <p:nvSpPr>
          <p:cNvPr id="18" name="Text 15"/>
          <p:cNvSpPr/>
          <p:nvPr/>
        </p:nvSpPr>
        <p:spPr>
          <a:xfrm>
            <a:off x="4686300" y="2643188"/>
            <a:ext cx="4029075" cy="7000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sudo certbot renew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# Teste antes de renovar: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sudo certbot renew --dry-run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# Força renovação: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sudo certbot renew --force-renewal</a:t>
            </a:r>
            <a:endParaRPr lang="en-US" sz="516" dirty="0"/>
          </a:p>
        </p:txBody>
      </p:sp>
      <p:sp>
        <p:nvSpPr>
          <p:cNvPr id="19" name="Text 16"/>
          <p:cNvSpPr/>
          <p:nvPr/>
        </p:nvSpPr>
        <p:spPr>
          <a:xfrm>
            <a:off x="357188" y="3664744"/>
            <a:ext cx="8429625" cy="176808"/>
          </a:xfrm>
          <a:prstGeom prst="rect">
            <a:avLst/>
          </a:prstGeom>
          <a:noFill/>
          <a:ln/>
        </p:spPr>
        <p:txBody>
          <a:bodyPr wrap="square" lIns="0" tIns="0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Monitoramento &amp; Troubleshooting</a:t>
            </a:r>
            <a:endParaRPr lang="en-US" sz="634" dirty="0"/>
          </a:p>
        </p:txBody>
      </p:sp>
      <p:sp>
        <p:nvSpPr>
          <p:cNvPr id="20" name="Shape 17"/>
          <p:cNvSpPr/>
          <p:nvPr/>
        </p:nvSpPr>
        <p:spPr>
          <a:xfrm>
            <a:off x="357188" y="3912989"/>
            <a:ext cx="4171950" cy="1150144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428625" y="3984427"/>
            <a:ext cx="4029075" cy="150019"/>
          </a:xfrm>
          <a:prstGeom prst="rect">
            <a:avLst/>
          </a:prstGeom>
          <a:noFill/>
          <a:ln/>
        </p:spPr>
        <p:txBody>
          <a:bodyPr wrap="square" lIns="0" tIns="0" rIns="0" bIns="42545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spc="1" kern="0" dirty="0">
                <a:solidFill>
                  <a:srgbClr val="FF6B35"/>
                </a:solidFill>
              </a:rPr>
              <a:t>Ver Logs do Timer</a:t>
            </a:r>
            <a:endParaRPr lang="en-US" sz="534" dirty="0"/>
          </a:p>
        </p:txBody>
      </p:sp>
      <p:sp>
        <p:nvSpPr>
          <p:cNvPr id="22" name="Text 19"/>
          <p:cNvSpPr/>
          <p:nvPr/>
        </p:nvSpPr>
        <p:spPr>
          <a:xfrm>
            <a:off x="428625" y="4177308"/>
            <a:ext cx="402907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sudo journalctl -u certbot.timer -f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# Ver histórico de renovações:</a:t>
            </a:r>
            <a:endParaRPr lang="en-US" sz="516" dirty="0"/>
          </a:p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sudo journalctl -u certbot.service</a:t>
            </a:r>
            <a:endParaRPr lang="en-US" sz="516" dirty="0"/>
          </a:p>
        </p:txBody>
      </p:sp>
      <p:sp>
        <p:nvSpPr>
          <p:cNvPr id="23" name="Shape 20"/>
          <p:cNvSpPr/>
          <p:nvPr/>
        </p:nvSpPr>
        <p:spPr>
          <a:xfrm>
            <a:off x="4614863" y="3912989"/>
            <a:ext cx="4171950" cy="1150144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4686300" y="3984427"/>
            <a:ext cx="4029075" cy="150019"/>
          </a:xfrm>
          <a:prstGeom prst="rect">
            <a:avLst/>
          </a:prstGeom>
          <a:noFill/>
          <a:ln/>
        </p:spPr>
        <p:txBody>
          <a:bodyPr wrap="square" lIns="0" tIns="0" rIns="0" bIns="42545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spc="1" kern="0" dirty="0">
                <a:solidFill>
                  <a:srgbClr val="FF6B35"/>
                </a:solidFill>
              </a:rPr>
              <a:t>Problemas Comuns</a:t>
            </a:r>
            <a:endParaRPr lang="en-US" sz="534" dirty="0"/>
          </a:p>
        </p:txBody>
      </p:sp>
      <p:sp>
        <p:nvSpPr>
          <p:cNvPr id="25" name="Text 22"/>
          <p:cNvSpPr/>
          <p:nvPr/>
        </p:nvSpPr>
        <p:spPr>
          <a:xfrm>
            <a:off x="4686300" y="4177308"/>
            <a:ext cx="402907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85" b="1" dirty="0">
                <a:solidFill>
                  <a:srgbClr val="FF6B35"/>
                </a:solidFill>
              </a:rPr>
              <a:t>Erro: Permission denied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
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→ Executar com sudo
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
</a:t>
            </a:r>
            <a:pPr algn="l" indent="0" marL="0">
              <a:lnSpc>
                <a:spcPts val="800"/>
              </a:lnSpc>
              <a:buNone/>
            </a:pPr>
            <a:r>
              <a:rPr lang="en-US" sz="485" b="1" dirty="0">
                <a:solidFill>
                  <a:srgbClr val="FF6B35"/>
                </a:solidFill>
              </a:rPr>
              <a:t>Erro: Timeout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
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→ Verificar firewall (porta 80/443)
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
</a:t>
            </a:r>
            <a:pPr algn="l" indent="0" marL="0">
              <a:lnSpc>
                <a:spcPts val="800"/>
              </a:lnSpc>
              <a:buNone/>
            </a:pPr>
            <a:r>
              <a:rPr lang="en-US" sz="485" b="1" dirty="0">
                <a:solidFill>
                  <a:srgbClr val="FF6B35"/>
                </a:solidFill>
              </a:rPr>
              <a:t>Certificado não renova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
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→ sudo systemctl restart certbot.timer</a:t>
            </a:r>
            <a:endParaRPr lang="en-US" sz="485" dirty="0"/>
          </a:p>
        </p:txBody>
      </p:sp>
      <p:sp>
        <p:nvSpPr>
          <p:cNvPr id="26" name="Shape 23"/>
          <p:cNvSpPr/>
          <p:nvPr/>
        </p:nvSpPr>
        <p:spPr>
          <a:xfrm>
            <a:off x="357188" y="5298877"/>
            <a:ext cx="8429625" cy="22145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27" name="Shape 24"/>
          <p:cNvSpPr/>
          <p:nvPr/>
        </p:nvSpPr>
        <p:spPr>
          <a:xfrm>
            <a:off x="357188" y="5298877"/>
            <a:ext cx="14288" cy="22145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8" name="Text 25"/>
          <p:cNvSpPr/>
          <p:nvPr/>
        </p:nvSpPr>
        <p:spPr>
          <a:xfrm>
            <a:off x="357188" y="5298877"/>
            <a:ext cx="8429625" cy="22145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✓ Renovação automática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 configurada via Systemd Timer | </a:t>
            </a:r>
            <a:pPr algn="l" indent="0" marL="0">
              <a:lnSpc>
                <a:spcPts val="8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✓ Verificação diária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 de certificados | </a:t>
            </a:r>
            <a:pPr algn="l" indent="0" marL="0">
              <a:lnSpc>
                <a:spcPts val="8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✓ Renovação 30 dias antes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 do vencimento | </a:t>
            </a:r>
            <a:pPr algn="l" indent="0" marL="0">
              <a:lnSpc>
                <a:spcPts val="8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✓ Sem downtime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 durante renovação | </a:t>
            </a:r>
            <a:pPr algn="l" indent="0" marL="0">
              <a:lnSpc>
                <a:spcPts val="8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✓ Monitoramento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4ECDC4"/>
                </a:solidFill>
              </a:rPr>
              <a:t> via journalctl</a:t>
            </a:r>
            <a:endParaRPr lang="en-US" sz="48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274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spc="1" kern="0" dirty="0">
                <a:solidFill>
                  <a:srgbClr val="00D9FF"/>
                </a:solidFill>
              </a:rPr>
              <a:t>SEGURANÇA - HEADERS HTTP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798314"/>
            <a:ext cx="828675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4ECDC4">
                    <a:alpha val="90000"/>
                  </a:srgbClr>
                </a:solidFill>
              </a:rPr>
              <a:t>Headers implementados para proteção contra ataques web comuns</a:t>
            </a:r>
            <a:endParaRPr lang="en-US" sz="674" dirty="0"/>
          </a:p>
        </p:txBody>
      </p:sp>
      <p:sp>
        <p:nvSpPr>
          <p:cNvPr id="5" name="Shape 2"/>
          <p:cNvSpPr/>
          <p:nvPr/>
        </p:nvSpPr>
        <p:spPr>
          <a:xfrm>
            <a:off x="428625" y="1296591"/>
            <a:ext cx="8286750" cy="2980730"/>
          </a:xfrm>
          <a:prstGeom prst="rect">
            <a:avLst/>
          </a:prstGeom>
          <a:solidFill>
            <a:srgbClr val="0D1F35">
              <a:alpha val="3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428625" y="1303734"/>
            <a:ext cx="8286750" cy="330398"/>
          </a:xfrm>
          <a:prstGeom prst="rect">
            <a:avLst/>
          </a:prstGeom>
          <a:solidFill>
            <a:srgbClr val="4ECDC4">
              <a:alpha val="1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428625" y="1303734"/>
            <a:ext cx="8286750" cy="14288"/>
          </a:xfrm>
          <a:prstGeom prst="rect">
            <a:avLst/>
          </a:prstGeom>
          <a:solidFill>
            <a:srgbClr val="B3F4FF"/>
          </a:solidFill>
          <a:ln/>
        </p:spPr>
      </p:sp>
      <p:sp>
        <p:nvSpPr>
          <p:cNvPr id="8" name="Shape 5"/>
          <p:cNvSpPr/>
          <p:nvPr/>
        </p:nvSpPr>
        <p:spPr>
          <a:xfrm>
            <a:off x="428625" y="1619845"/>
            <a:ext cx="8286750" cy="14288"/>
          </a:xfrm>
          <a:prstGeom prst="rect">
            <a:avLst/>
          </a:prstGeom>
          <a:solidFill>
            <a:srgbClr val="B3F4FF"/>
          </a:solidFill>
          <a:ln/>
        </p:spPr>
      </p:sp>
      <p:sp>
        <p:nvSpPr>
          <p:cNvPr id="9" name="Text 6"/>
          <p:cNvSpPr/>
          <p:nvPr/>
        </p:nvSpPr>
        <p:spPr>
          <a:xfrm>
            <a:off x="428625" y="1296591"/>
            <a:ext cx="1491593" cy="316111"/>
          </a:xfrm>
          <a:prstGeom prst="rect">
            <a:avLst/>
          </a:prstGeom>
          <a:noFill/>
          <a:ln/>
        </p:spPr>
        <p:txBody>
          <a:bodyPr wrap="square" lIns="136017" tIns="119126" rIns="136017" bIns="119126" rtlCol="0" anchor="ctr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FF6B35"/>
                </a:solidFill>
              </a:rPr>
              <a:t>Header</a:t>
            </a:r>
            <a:endParaRPr lang="en-US" sz="584" dirty="0"/>
          </a:p>
        </p:txBody>
      </p:sp>
      <p:sp>
        <p:nvSpPr>
          <p:cNvPr id="10" name="Text 7"/>
          <p:cNvSpPr/>
          <p:nvPr/>
        </p:nvSpPr>
        <p:spPr>
          <a:xfrm>
            <a:off x="1920218" y="1296591"/>
            <a:ext cx="1823079" cy="316111"/>
          </a:xfrm>
          <a:prstGeom prst="rect">
            <a:avLst/>
          </a:prstGeom>
          <a:noFill/>
          <a:ln/>
        </p:spPr>
        <p:txBody>
          <a:bodyPr wrap="square" lIns="136017" tIns="119126" rIns="136017" bIns="119126" rtlCol="0" anchor="ctr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FF6B35"/>
                </a:solidFill>
              </a:rPr>
              <a:t>Valor</a:t>
            </a:r>
            <a:endParaRPr lang="en-US" sz="584" dirty="0"/>
          </a:p>
        </p:txBody>
      </p:sp>
      <p:sp>
        <p:nvSpPr>
          <p:cNvPr id="11" name="Text 8"/>
          <p:cNvSpPr/>
          <p:nvPr/>
        </p:nvSpPr>
        <p:spPr>
          <a:xfrm>
            <a:off x="3743297" y="1296591"/>
            <a:ext cx="2071688" cy="316111"/>
          </a:xfrm>
          <a:prstGeom prst="rect">
            <a:avLst/>
          </a:prstGeom>
          <a:noFill/>
          <a:ln/>
        </p:spPr>
        <p:txBody>
          <a:bodyPr wrap="square" lIns="136017" tIns="119126" rIns="136017" bIns="119126" rtlCol="0" anchor="ctr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FF6B35"/>
                </a:solidFill>
              </a:rPr>
              <a:t>Função</a:t>
            </a:r>
            <a:endParaRPr lang="en-US" sz="584" dirty="0"/>
          </a:p>
        </p:txBody>
      </p:sp>
      <p:sp>
        <p:nvSpPr>
          <p:cNvPr id="12" name="Text 9"/>
          <p:cNvSpPr/>
          <p:nvPr/>
        </p:nvSpPr>
        <p:spPr>
          <a:xfrm>
            <a:off x="5814985" y="1296591"/>
            <a:ext cx="2900390" cy="316111"/>
          </a:xfrm>
          <a:prstGeom prst="rect">
            <a:avLst/>
          </a:prstGeom>
          <a:noFill/>
          <a:ln/>
        </p:spPr>
        <p:txBody>
          <a:bodyPr wrap="square" lIns="136017" tIns="119126" rIns="136017" bIns="119126" rtlCol="0" anchor="ctr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FF6B35"/>
                </a:solidFill>
              </a:rPr>
              <a:t>Proteção</a:t>
            </a:r>
            <a:endParaRPr lang="en-US" sz="584" dirty="0"/>
          </a:p>
        </p:txBody>
      </p:sp>
      <p:sp>
        <p:nvSpPr>
          <p:cNvPr id="13" name="Shape 10"/>
          <p:cNvSpPr/>
          <p:nvPr/>
        </p:nvSpPr>
        <p:spPr>
          <a:xfrm>
            <a:off x="428625" y="1612702"/>
            <a:ext cx="8286750" cy="496491"/>
          </a:xfrm>
          <a:prstGeom prst="rect">
            <a:avLst/>
          </a:prstGeom>
          <a:solidFill>
            <a:srgbClr val="4ECDC4">
              <a:alpha val="3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428625" y="2102048"/>
            <a:ext cx="8286750" cy="7144"/>
          </a:xfrm>
          <a:prstGeom prst="rect">
            <a:avLst/>
          </a:prstGeom>
          <a:solidFill>
            <a:srgbClr val="E6FBFF"/>
          </a:solidFill>
          <a:ln/>
        </p:spPr>
      </p:sp>
      <p:sp>
        <p:nvSpPr>
          <p:cNvPr id="15" name="Text 12"/>
          <p:cNvSpPr/>
          <p:nvPr/>
        </p:nvSpPr>
        <p:spPr>
          <a:xfrm>
            <a:off x="542925" y="1801118"/>
            <a:ext cx="2194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HSTS</a:t>
            </a:r>
            <a:endParaRPr lang="en-US" sz="584" dirty="0"/>
          </a:p>
        </p:txBody>
      </p:sp>
      <p:sp>
        <p:nvSpPr>
          <p:cNvPr id="16" name="Text 13"/>
          <p:cNvSpPr/>
          <p:nvPr/>
        </p:nvSpPr>
        <p:spPr>
          <a:xfrm>
            <a:off x="2038090" y="1705570"/>
            <a:ext cx="764688" cy="31253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00D9FF"/>
                </a:solidFill>
              </a:rPr>
              <a:t>max-age=31536000;</a:t>
            </a:r>
            <a:endParaRPr lang="en-US" sz="485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00D9FF"/>
                </a:solidFill>
              </a:rPr>
              <a:t>includeSubDomains;</a:t>
            </a:r>
            <a:endParaRPr lang="en-US" sz="485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00D9FF"/>
                </a:solidFill>
              </a:rPr>
              <a:t>preload</a:t>
            </a:r>
            <a:endParaRPr lang="en-US" sz="485" dirty="0"/>
          </a:p>
        </p:txBody>
      </p:sp>
      <p:sp>
        <p:nvSpPr>
          <p:cNvPr id="17" name="Text 14"/>
          <p:cNvSpPr/>
          <p:nvPr/>
        </p:nvSpPr>
        <p:spPr>
          <a:xfrm>
            <a:off x="3861169" y="1805583"/>
            <a:ext cx="182112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Força HTTPS por 1 ano. Bloqueia acesso HTTP.</a:t>
            </a:r>
            <a:endParaRPr lang="en-US" sz="568" dirty="0"/>
          </a:p>
        </p:txBody>
      </p:sp>
      <p:sp>
        <p:nvSpPr>
          <p:cNvPr id="18" name="Text 15"/>
          <p:cNvSpPr/>
          <p:nvPr/>
        </p:nvSpPr>
        <p:spPr>
          <a:xfrm>
            <a:off x="5932856" y="1749326"/>
            <a:ext cx="757321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Man-in-the-Middle</a:t>
            </a:r>
            <a:endParaRPr lang="en-US" sz="534" dirty="0"/>
          </a:p>
        </p:txBody>
      </p:sp>
      <p:sp>
        <p:nvSpPr>
          <p:cNvPr id="19" name="Text 16"/>
          <p:cNvSpPr/>
          <p:nvPr/>
        </p:nvSpPr>
        <p:spPr>
          <a:xfrm>
            <a:off x="5932856" y="1876127"/>
            <a:ext cx="2668219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Previne downgrade de HTTPS para HTTP</a:t>
            </a:r>
            <a:endParaRPr lang="en-US" sz="516" dirty="0"/>
          </a:p>
        </p:txBody>
      </p:sp>
      <p:sp>
        <p:nvSpPr>
          <p:cNvPr id="20" name="Shape 17"/>
          <p:cNvSpPr/>
          <p:nvPr/>
        </p:nvSpPr>
        <p:spPr>
          <a:xfrm>
            <a:off x="428625" y="2105620"/>
            <a:ext cx="8286750" cy="405408"/>
          </a:xfrm>
          <a:prstGeom prst="rect">
            <a:avLst/>
          </a:prstGeom>
          <a:solidFill>
            <a:srgbClr val="0D1F35">
              <a:alpha val="5000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428625" y="2503884"/>
            <a:ext cx="8286750" cy="7144"/>
          </a:xfrm>
          <a:prstGeom prst="rect">
            <a:avLst/>
          </a:prstGeom>
          <a:solidFill>
            <a:srgbClr val="E6FBFF"/>
          </a:solidFill>
          <a:ln/>
        </p:spPr>
      </p:sp>
      <p:sp>
        <p:nvSpPr>
          <p:cNvPr id="22" name="Text 19"/>
          <p:cNvSpPr/>
          <p:nvPr/>
        </p:nvSpPr>
        <p:spPr>
          <a:xfrm>
            <a:off x="542925" y="2248495"/>
            <a:ext cx="74797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X-Frame-Options</a:t>
            </a:r>
            <a:endParaRPr lang="en-US" sz="584" dirty="0"/>
          </a:p>
        </p:txBody>
      </p:sp>
      <p:sp>
        <p:nvSpPr>
          <p:cNvPr id="23" name="Text 20"/>
          <p:cNvSpPr/>
          <p:nvPr/>
        </p:nvSpPr>
        <p:spPr>
          <a:xfrm>
            <a:off x="2038090" y="2260104"/>
            <a:ext cx="485998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00D9FF"/>
                </a:solidFill>
              </a:rPr>
              <a:t>SAMEORIGIN</a:t>
            </a:r>
            <a:endParaRPr lang="en-US" sz="485" dirty="0"/>
          </a:p>
        </p:txBody>
      </p:sp>
      <p:sp>
        <p:nvSpPr>
          <p:cNvPr id="24" name="Text 21"/>
          <p:cNvSpPr/>
          <p:nvPr/>
        </p:nvSpPr>
        <p:spPr>
          <a:xfrm>
            <a:off x="3861169" y="2252960"/>
            <a:ext cx="1710817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Permite iframe apenas do mesmo domínio.</a:t>
            </a:r>
            <a:endParaRPr lang="en-US" sz="568" dirty="0"/>
          </a:p>
        </p:txBody>
      </p:sp>
      <p:sp>
        <p:nvSpPr>
          <p:cNvPr id="25" name="Text 22"/>
          <p:cNvSpPr/>
          <p:nvPr/>
        </p:nvSpPr>
        <p:spPr>
          <a:xfrm>
            <a:off x="5932856" y="2196703"/>
            <a:ext cx="491412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Clickjacking</a:t>
            </a:r>
            <a:endParaRPr lang="en-US" sz="534" dirty="0"/>
          </a:p>
        </p:txBody>
      </p:sp>
      <p:sp>
        <p:nvSpPr>
          <p:cNvPr id="26" name="Text 23"/>
          <p:cNvSpPr/>
          <p:nvPr/>
        </p:nvSpPr>
        <p:spPr>
          <a:xfrm>
            <a:off x="5932856" y="2323505"/>
            <a:ext cx="2668219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Previne que página seja embutida em iframe malicioso</a:t>
            </a:r>
            <a:endParaRPr lang="en-US" sz="516" dirty="0"/>
          </a:p>
        </p:txBody>
      </p:sp>
      <p:sp>
        <p:nvSpPr>
          <p:cNvPr id="27" name="Shape 24"/>
          <p:cNvSpPr/>
          <p:nvPr/>
        </p:nvSpPr>
        <p:spPr>
          <a:xfrm>
            <a:off x="428625" y="2507456"/>
            <a:ext cx="8286750" cy="405408"/>
          </a:xfrm>
          <a:prstGeom prst="rect">
            <a:avLst/>
          </a:prstGeom>
          <a:solidFill>
            <a:srgbClr val="4ECDC4">
              <a:alpha val="3000"/>
            </a:srgbClr>
          </a:solidFill>
          <a:ln/>
        </p:spPr>
      </p:sp>
      <p:sp>
        <p:nvSpPr>
          <p:cNvPr id="28" name="Shape 25"/>
          <p:cNvSpPr/>
          <p:nvPr/>
        </p:nvSpPr>
        <p:spPr>
          <a:xfrm>
            <a:off x="428625" y="2905720"/>
            <a:ext cx="8286750" cy="7144"/>
          </a:xfrm>
          <a:prstGeom prst="rect">
            <a:avLst/>
          </a:prstGeom>
          <a:solidFill>
            <a:srgbClr val="E6FBFF"/>
          </a:solidFill>
          <a:ln/>
        </p:spPr>
      </p:sp>
      <p:sp>
        <p:nvSpPr>
          <p:cNvPr id="29" name="Text 26"/>
          <p:cNvSpPr/>
          <p:nvPr/>
        </p:nvSpPr>
        <p:spPr>
          <a:xfrm>
            <a:off x="542925" y="2650331"/>
            <a:ext cx="10613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X-Content-Type-Options</a:t>
            </a:r>
            <a:endParaRPr lang="en-US" sz="584" dirty="0"/>
          </a:p>
        </p:txBody>
      </p:sp>
      <p:sp>
        <p:nvSpPr>
          <p:cNvPr id="30" name="Text 27"/>
          <p:cNvSpPr/>
          <p:nvPr/>
        </p:nvSpPr>
        <p:spPr>
          <a:xfrm>
            <a:off x="2038090" y="2661940"/>
            <a:ext cx="264123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00D9FF"/>
                </a:solidFill>
              </a:rPr>
              <a:t>nosniff</a:t>
            </a:r>
            <a:endParaRPr lang="en-US" sz="485" dirty="0"/>
          </a:p>
        </p:txBody>
      </p:sp>
      <p:sp>
        <p:nvSpPr>
          <p:cNvPr id="31" name="Text 28"/>
          <p:cNvSpPr/>
          <p:nvPr/>
        </p:nvSpPr>
        <p:spPr>
          <a:xfrm>
            <a:off x="3861169" y="2654796"/>
            <a:ext cx="168573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Força navegador a respeitar Content-Type.</a:t>
            </a:r>
            <a:endParaRPr lang="en-US" sz="568" dirty="0"/>
          </a:p>
        </p:txBody>
      </p:sp>
      <p:sp>
        <p:nvSpPr>
          <p:cNvPr id="32" name="Text 29"/>
          <p:cNvSpPr/>
          <p:nvPr/>
        </p:nvSpPr>
        <p:spPr>
          <a:xfrm>
            <a:off x="5932856" y="2598539"/>
            <a:ext cx="57323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MIME Sniffing</a:t>
            </a:r>
            <a:endParaRPr lang="en-US" sz="534" dirty="0"/>
          </a:p>
        </p:txBody>
      </p:sp>
      <p:sp>
        <p:nvSpPr>
          <p:cNvPr id="33" name="Text 30"/>
          <p:cNvSpPr/>
          <p:nvPr/>
        </p:nvSpPr>
        <p:spPr>
          <a:xfrm>
            <a:off x="5932856" y="2725341"/>
            <a:ext cx="2668219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Previne execução de scripts disfarçados de outros tipos</a:t>
            </a:r>
            <a:endParaRPr lang="en-US" sz="516" dirty="0"/>
          </a:p>
        </p:txBody>
      </p:sp>
      <p:sp>
        <p:nvSpPr>
          <p:cNvPr id="34" name="Shape 31"/>
          <p:cNvSpPr/>
          <p:nvPr/>
        </p:nvSpPr>
        <p:spPr>
          <a:xfrm>
            <a:off x="428625" y="2909292"/>
            <a:ext cx="8286750" cy="405408"/>
          </a:xfrm>
          <a:prstGeom prst="rect">
            <a:avLst/>
          </a:prstGeom>
          <a:solidFill>
            <a:srgbClr val="0D1F35">
              <a:alpha val="50000"/>
            </a:srgbClr>
          </a:solidFill>
          <a:ln/>
        </p:spPr>
      </p:sp>
      <p:sp>
        <p:nvSpPr>
          <p:cNvPr id="35" name="Shape 32"/>
          <p:cNvSpPr/>
          <p:nvPr/>
        </p:nvSpPr>
        <p:spPr>
          <a:xfrm>
            <a:off x="428625" y="3307556"/>
            <a:ext cx="8286750" cy="7144"/>
          </a:xfrm>
          <a:prstGeom prst="rect">
            <a:avLst/>
          </a:prstGeom>
          <a:solidFill>
            <a:srgbClr val="E6FBFF"/>
          </a:solidFill>
          <a:ln/>
        </p:spPr>
      </p:sp>
      <p:sp>
        <p:nvSpPr>
          <p:cNvPr id="36" name="Text 33"/>
          <p:cNvSpPr/>
          <p:nvPr/>
        </p:nvSpPr>
        <p:spPr>
          <a:xfrm>
            <a:off x="542925" y="3052167"/>
            <a:ext cx="74052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X-XSS-Protection</a:t>
            </a:r>
            <a:endParaRPr lang="en-US" sz="584" dirty="0"/>
          </a:p>
        </p:txBody>
      </p:sp>
      <p:sp>
        <p:nvSpPr>
          <p:cNvPr id="37" name="Text 34"/>
          <p:cNvSpPr/>
          <p:nvPr/>
        </p:nvSpPr>
        <p:spPr>
          <a:xfrm>
            <a:off x="2038090" y="3063776"/>
            <a:ext cx="543232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00D9FF"/>
                </a:solidFill>
              </a:rPr>
              <a:t>1; mode=block</a:t>
            </a:r>
            <a:endParaRPr lang="en-US" sz="485" dirty="0"/>
          </a:p>
        </p:txBody>
      </p:sp>
      <p:sp>
        <p:nvSpPr>
          <p:cNvPr id="38" name="Text 35"/>
          <p:cNvSpPr/>
          <p:nvPr/>
        </p:nvSpPr>
        <p:spPr>
          <a:xfrm>
            <a:off x="3861169" y="3056632"/>
            <a:ext cx="1319138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Ativa proteção XSS do navegador.</a:t>
            </a:r>
            <a:endParaRPr lang="en-US" sz="568" dirty="0"/>
          </a:p>
        </p:txBody>
      </p:sp>
      <p:sp>
        <p:nvSpPr>
          <p:cNvPr id="39" name="Text 36"/>
          <p:cNvSpPr/>
          <p:nvPr/>
        </p:nvSpPr>
        <p:spPr>
          <a:xfrm>
            <a:off x="5932856" y="3000375"/>
            <a:ext cx="797254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Cross-Site Scripting</a:t>
            </a:r>
            <a:endParaRPr lang="en-US" sz="534" dirty="0"/>
          </a:p>
        </p:txBody>
      </p:sp>
      <p:sp>
        <p:nvSpPr>
          <p:cNvPr id="40" name="Text 37"/>
          <p:cNvSpPr/>
          <p:nvPr/>
        </p:nvSpPr>
        <p:spPr>
          <a:xfrm>
            <a:off x="5932856" y="3127177"/>
            <a:ext cx="2668219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Bloqueia página se XSS for detectado</a:t>
            </a:r>
            <a:endParaRPr lang="en-US" sz="516" dirty="0"/>
          </a:p>
        </p:txBody>
      </p:sp>
      <p:sp>
        <p:nvSpPr>
          <p:cNvPr id="41" name="Shape 38"/>
          <p:cNvSpPr/>
          <p:nvPr/>
        </p:nvSpPr>
        <p:spPr>
          <a:xfrm>
            <a:off x="428625" y="3311128"/>
            <a:ext cx="8286750" cy="405408"/>
          </a:xfrm>
          <a:prstGeom prst="rect">
            <a:avLst/>
          </a:prstGeom>
          <a:solidFill>
            <a:srgbClr val="4ECDC4">
              <a:alpha val="3000"/>
            </a:srgbClr>
          </a:solidFill>
          <a:ln/>
        </p:spPr>
      </p:sp>
      <p:sp>
        <p:nvSpPr>
          <p:cNvPr id="42" name="Shape 39"/>
          <p:cNvSpPr/>
          <p:nvPr/>
        </p:nvSpPr>
        <p:spPr>
          <a:xfrm>
            <a:off x="428625" y="3709392"/>
            <a:ext cx="8286750" cy="7144"/>
          </a:xfrm>
          <a:prstGeom prst="rect">
            <a:avLst/>
          </a:prstGeom>
          <a:solidFill>
            <a:srgbClr val="E6FBFF"/>
          </a:solidFill>
          <a:ln/>
        </p:spPr>
      </p:sp>
      <p:sp>
        <p:nvSpPr>
          <p:cNvPr id="43" name="Text 40"/>
          <p:cNvSpPr/>
          <p:nvPr/>
        </p:nvSpPr>
        <p:spPr>
          <a:xfrm>
            <a:off x="542925" y="3454003"/>
            <a:ext cx="66300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Referrer-Policy</a:t>
            </a:r>
            <a:endParaRPr lang="en-US" sz="584" dirty="0"/>
          </a:p>
        </p:txBody>
      </p:sp>
      <p:sp>
        <p:nvSpPr>
          <p:cNvPr id="44" name="Text 41"/>
          <p:cNvSpPr/>
          <p:nvPr/>
        </p:nvSpPr>
        <p:spPr>
          <a:xfrm>
            <a:off x="2038090" y="3412034"/>
            <a:ext cx="673466" cy="20538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00D9FF"/>
                </a:solidFill>
              </a:rPr>
              <a:t>no-referrer-when-</a:t>
            </a:r>
            <a:endParaRPr lang="en-US" sz="485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00D9FF"/>
                </a:solidFill>
              </a:rPr>
              <a:t>downgrade</a:t>
            </a:r>
            <a:endParaRPr lang="en-US" sz="485" dirty="0"/>
          </a:p>
        </p:txBody>
      </p:sp>
      <p:sp>
        <p:nvSpPr>
          <p:cNvPr id="45" name="Text 42"/>
          <p:cNvSpPr/>
          <p:nvPr/>
        </p:nvSpPr>
        <p:spPr>
          <a:xfrm>
            <a:off x="3861169" y="3458468"/>
            <a:ext cx="162565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Controla informação de referrer enviada.</a:t>
            </a:r>
            <a:endParaRPr lang="en-US" sz="568" dirty="0"/>
          </a:p>
        </p:txBody>
      </p:sp>
      <p:sp>
        <p:nvSpPr>
          <p:cNvPr id="46" name="Text 43"/>
          <p:cNvSpPr/>
          <p:nvPr/>
        </p:nvSpPr>
        <p:spPr>
          <a:xfrm>
            <a:off x="5932856" y="3402211"/>
            <a:ext cx="946435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Information Disclosure</a:t>
            </a:r>
            <a:endParaRPr lang="en-US" sz="534" dirty="0"/>
          </a:p>
        </p:txBody>
      </p:sp>
      <p:sp>
        <p:nvSpPr>
          <p:cNvPr id="47" name="Text 44"/>
          <p:cNvSpPr/>
          <p:nvPr/>
        </p:nvSpPr>
        <p:spPr>
          <a:xfrm>
            <a:off x="5932856" y="3529013"/>
            <a:ext cx="2668219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Previne vazamento de URLs em requisições</a:t>
            </a:r>
            <a:endParaRPr lang="en-US" sz="516" dirty="0"/>
          </a:p>
        </p:txBody>
      </p:sp>
      <p:sp>
        <p:nvSpPr>
          <p:cNvPr id="48" name="Shape 45"/>
          <p:cNvSpPr/>
          <p:nvPr/>
        </p:nvSpPr>
        <p:spPr>
          <a:xfrm>
            <a:off x="428625" y="3712964"/>
            <a:ext cx="8286750" cy="496491"/>
          </a:xfrm>
          <a:prstGeom prst="rect">
            <a:avLst/>
          </a:prstGeom>
          <a:solidFill>
            <a:srgbClr val="0D1F35">
              <a:alpha val="50000"/>
            </a:srgbClr>
          </a:solidFill>
          <a:ln/>
        </p:spPr>
      </p:sp>
      <p:sp>
        <p:nvSpPr>
          <p:cNvPr id="49" name="Shape 46"/>
          <p:cNvSpPr/>
          <p:nvPr/>
        </p:nvSpPr>
        <p:spPr>
          <a:xfrm>
            <a:off x="428625" y="4202311"/>
            <a:ext cx="8286750" cy="7144"/>
          </a:xfrm>
          <a:prstGeom prst="rect">
            <a:avLst/>
          </a:prstGeom>
          <a:solidFill>
            <a:srgbClr val="E6FBFF"/>
          </a:solidFill>
          <a:ln/>
        </p:spPr>
      </p:sp>
      <p:sp>
        <p:nvSpPr>
          <p:cNvPr id="50" name="Text 47"/>
          <p:cNvSpPr/>
          <p:nvPr/>
        </p:nvSpPr>
        <p:spPr>
          <a:xfrm>
            <a:off x="542925" y="3901380"/>
            <a:ext cx="82984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Permissions-Policy</a:t>
            </a:r>
            <a:endParaRPr lang="en-US" sz="584" dirty="0"/>
          </a:p>
        </p:txBody>
      </p:sp>
      <p:sp>
        <p:nvSpPr>
          <p:cNvPr id="51" name="Text 48"/>
          <p:cNvSpPr/>
          <p:nvPr/>
        </p:nvSpPr>
        <p:spPr>
          <a:xfrm>
            <a:off x="2038090" y="3805833"/>
            <a:ext cx="567872" cy="31253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00D9FF"/>
                </a:solidFill>
              </a:rPr>
              <a:t>geolocation=();</a:t>
            </a:r>
            <a:endParaRPr lang="en-US" sz="485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00D9FF"/>
                </a:solidFill>
              </a:rPr>
              <a:t>microphone=();</a:t>
            </a:r>
            <a:endParaRPr lang="en-US" sz="485" dirty="0"/>
          </a:p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00D9FF"/>
                </a:solidFill>
              </a:rPr>
              <a:t>camera=()</a:t>
            </a:r>
            <a:endParaRPr lang="en-US" sz="485" dirty="0"/>
          </a:p>
        </p:txBody>
      </p:sp>
      <p:sp>
        <p:nvSpPr>
          <p:cNvPr id="52" name="Text 49"/>
          <p:cNvSpPr/>
          <p:nvPr/>
        </p:nvSpPr>
        <p:spPr>
          <a:xfrm>
            <a:off x="3861169" y="3905845"/>
            <a:ext cx="155278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Desabilita APIs sensíveis do navegador.</a:t>
            </a:r>
            <a:endParaRPr lang="en-US" sz="568" dirty="0"/>
          </a:p>
        </p:txBody>
      </p:sp>
      <p:sp>
        <p:nvSpPr>
          <p:cNvPr id="53" name="Text 50"/>
          <p:cNvSpPr/>
          <p:nvPr/>
        </p:nvSpPr>
        <p:spPr>
          <a:xfrm>
            <a:off x="5932856" y="3849588"/>
            <a:ext cx="801635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Privilege Escalation</a:t>
            </a:r>
            <a:endParaRPr lang="en-US" sz="534" dirty="0"/>
          </a:p>
        </p:txBody>
      </p:sp>
      <p:sp>
        <p:nvSpPr>
          <p:cNvPr id="54" name="Text 51"/>
          <p:cNvSpPr/>
          <p:nvPr/>
        </p:nvSpPr>
        <p:spPr>
          <a:xfrm>
            <a:off x="5932856" y="3976390"/>
            <a:ext cx="2668219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Bloqueia acesso a câmera, microfone, geolocalização</a:t>
            </a:r>
            <a:endParaRPr lang="en-US" sz="516" dirty="0"/>
          </a:p>
        </p:txBody>
      </p:sp>
      <p:sp>
        <p:nvSpPr>
          <p:cNvPr id="55" name="Shape 52"/>
          <p:cNvSpPr/>
          <p:nvPr/>
        </p:nvSpPr>
        <p:spPr>
          <a:xfrm>
            <a:off x="428625" y="4570214"/>
            <a:ext cx="4089797" cy="557213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56" name="Shape 53"/>
          <p:cNvSpPr/>
          <p:nvPr/>
        </p:nvSpPr>
        <p:spPr>
          <a:xfrm>
            <a:off x="428625" y="4570214"/>
            <a:ext cx="14288" cy="557213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57" name="Text 54"/>
          <p:cNvSpPr/>
          <p:nvPr/>
        </p:nvSpPr>
        <p:spPr>
          <a:xfrm>
            <a:off x="514350" y="4655939"/>
            <a:ext cx="3918347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Implementação</a:t>
            </a:r>
            <a:endParaRPr lang="en-US" sz="534" dirty="0"/>
          </a:p>
        </p:txBody>
      </p:sp>
      <p:sp>
        <p:nvSpPr>
          <p:cNvPr id="58" name="Text 55"/>
          <p:cNvSpPr/>
          <p:nvPr/>
        </p:nvSpPr>
        <p:spPr>
          <a:xfrm>
            <a:off x="514350" y="4805958"/>
            <a:ext cx="3918347" cy="2357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Headers configurados no </a:t>
            </a:r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D9FF"/>
                </a:solidFill>
              </a:rPr>
              <a:t>Nginx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 em </a:t>
            </a:r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D9FF"/>
                </a:solidFill>
              </a:rPr>
              <a:t>/etc/nginx/sites-available/mrx_gestao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. Aplicados automaticamente 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a todas as respostas.</a:t>
            </a:r>
            <a:endParaRPr lang="en-US" sz="568" dirty="0"/>
          </a:p>
        </p:txBody>
      </p:sp>
      <p:sp>
        <p:nvSpPr>
          <p:cNvPr id="59" name="Shape 56"/>
          <p:cNvSpPr/>
          <p:nvPr/>
        </p:nvSpPr>
        <p:spPr>
          <a:xfrm>
            <a:off x="4625578" y="4570214"/>
            <a:ext cx="4089797" cy="557213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60" name="Shape 57"/>
          <p:cNvSpPr/>
          <p:nvPr/>
        </p:nvSpPr>
        <p:spPr>
          <a:xfrm>
            <a:off x="4625578" y="4570214"/>
            <a:ext cx="14288" cy="557213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61" name="Text 58"/>
          <p:cNvSpPr/>
          <p:nvPr/>
        </p:nvSpPr>
        <p:spPr>
          <a:xfrm>
            <a:off x="4711303" y="4655939"/>
            <a:ext cx="3918347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Validação</a:t>
            </a:r>
            <a:endParaRPr lang="en-US" sz="534" dirty="0"/>
          </a:p>
        </p:txBody>
      </p:sp>
      <p:sp>
        <p:nvSpPr>
          <p:cNvPr id="62" name="Text 59"/>
          <p:cNvSpPr/>
          <p:nvPr/>
        </p:nvSpPr>
        <p:spPr>
          <a:xfrm>
            <a:off x="4711303" y="4805958"/>
            <a:ext cx="3918347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Verificar headers com: </a:t>
            </a:r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D9FF"/>
                </a:solidFill>
              </a:rPr>
              <a:t>curl -I https://seu-dominio.com</a:t>
            </a:r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 ou ferramentas como </a:t>
            </a:r>
            <a:pPr algn="l" indent="0" marL="0">
              <a:lnSpc>
                <a:spcPts val="900"/>
              </a:lnSpc>
              <a:buNone/>
            </a:pPr>
            <a:r>
              <a:rPr lang="en-US" sz="534" b="1" dirty="0">
                <a:solidFill>
                  <a:srgbClr val="00D9FF"/>
                </a:solidFill>
              </a:rPr>
              <a:t>securityheaders.com</a:t>
            </a:r>
            <a:endParaRPr lang="en-US" sz="568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spc="1" kern="0" dirty="0">
                <a:solidFill>
                  <a:srgbClr val="00D9FF"/>
                </a:solidFill>
              </a:rPr>
              <a:t>SEGURANÇA - CRIPTOGRAFIA ARGON2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798314"/>
            <a:ext cx="828675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4ECDC4">
                    <a:alpha val="90000"/>
                  </a:srgbClr>
                </a:solidFill>
              </a:rPr>
              <a:t>Algoritmo Vencedor PHC 2015 • Resistente a Força Bruta &amp; GPU Attacks</a:t>
            </a:r>
            <a:endParaRPr lang="en-US" sz="674" dirty="0"/>
          </a:p>
        </p:txBody>
      </p:sp>
      <p:sp>
        <p:nvSpPr>
          <p:cNvPr id="5" name="Text 2"/>
          <p:cNvSpPr/>
          <p:nvPr/>
        </p:nvSpPr>
        <p:spPr>
          <a:xfrm>
            <a:off x="428625" y="1296591"/>
            <a:ext cx="8286750" cy="205383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Características Principais do Argon2</a:t>
            </a:r>
            <a:endParaRPr lang="en-US" sz="634" dirty="0"/>
          </a:p>
        </p:txBody>
      </p:sp>
      <p:sp>
        <p:nvSpPr>
          <p:cNvPr id="6" name="Shape 3"/>
          <p:cNvSpPr/>
          <p:nvPr/>
        </p:nvSpPr>
        <p:spPr>
          <a:xfrm>
            <a:off x="428625" y="1609130"/>
            <a:ext cx="2690794" cy="741164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428625" y="1609130"/>
            <a:ext cx="14288" cy="741164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8" name="Text 5"/>
          <p:cNvSpPr/>
          <p:nvPr/>
        </p:nvSpPr>
        <p:spPr>
          <a:xfrm>
            <a:off x="535781" y="1716286"/>
            <a:ext cx="247648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Vencedor PHC</a:t>
            </a:r>
            <a:endParaRPr lang="en-US" sz="584" dirty="0"/>
          </a:p>
        </p:txBody>
      </p:sp>
      <p:sp>
        <p:nvSpPr>
          <p:cNvPr id="9" name="Text 6"/>
          <p:cNvSpPr/>
          <p:nvPr/>
        </p:nvSpPr>
        <p:spPr>
          <a:xfrm>
            <a:off x="535781" y="1889522"/>
            <a:ext cx="2476481" cy="3536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Password Hashing Competition 2015. Algoritmo mais seguro para hash de senhas moderno, recomendado por OWASP e NIST</a:t>
            </a:r>
            <a:endParaRPr lang="en-US" sz="568" dirty="0"/>
          </a:p>
        </p:txBody>
      </p:sp>
      <p:sp>
        <p:nvSpPr>
          <p:cNvPr id="10" name="Shape 7"/>
          <p:cNvSpPr/>
          <p:nvPr/>
        </p:nvSpPr>
        <p:spPr>
          <a:xfrm>
            <a:off x="3226575" y="1609130"/>
            <a:ext cx="2690822" cy="741164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3226575" y="1609130"/>
            <a:ext cx="14288" cy="741164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2" name="Text 9"/>
          <p:cNvSpPr/>
          <p:nvPr/>
        </p:nvSpPr>
        <p:spPr>
          <a:xfrm>
            <a:off x="3333731" y="1716286"/>
            <a:ext cx="247650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Resistência</a:t>
            </a:r>
            <a:endParaRPr lang="en-US" sz="584" dirty="0"/>
          </a:p>
        </p:txBody>
      </p:sp>
      <p:sp>
        <p:nvSpPr>
          <p:cNvPr id="13" name="Text 10"/>
          <p:cNvSpPr/>
          <p:nvPr/>
        </p:nvSpPr>
        <p:spPr>
          <a:xfrm>
            <a:off x="3333731" y="1889522"/>
            <a:ext cx="2476509" cy="3536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Força bruta, GPU attacks, side-channel attacks. Parâmetros ajustáveis para aumentar dificuldade conforme poder computacional evolui</a:t>
            </a:r>
            <a:endParaRPr lang="en-US" sz="568" dirty="0"/>
          </a:p>
        </p:txBody>
      </p:sp>
      <p:sp>
        <p:nvSpPr>
          <p:cNvPr id="14" name="Shape 11"/>
          <p:cNvSpPr/>
          <p:nvPr/>
        </p:nvSpPr>
        <p:spPr>
          <a:xfrm>
            <a:off x="6024553" y="1609130"/>
            <a:ext cx="2690794" cy="741164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6024553" y="1609130"/>
            <a:ext cx="14288" cy="741164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6" name="Text 13"/>
          <p:cNvSpPr/>
          <p:nvPr/>
        </p:nvSpPr>
        <p:spPr>
          <a:xfrm>
            <a:off x="6131709" y="1716286"/>
            <a:ext cx="247648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Memória</a:t>
            </a:r>
            <a:endParaRPr lang="en-US" sz="584" dirty="0"/>
          </a:p>
        </p:txBody>
      </p:sp>
      <p:sp>
        <p:nvSpPr>
          <p:cNvPr id="17" name="Text 14"/>
          <p:cNvSpPr/>
          <p:nvPr/>
        </p:nvSpPr>
        <p:spPr>
          <a:xfrm>
            <a:off x="6131709" y="1889522"/>
            <a:ext cx="2476481" cy="2357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Usa muita memória (64MB+). Torna ataques com GPU/ASIC economicamente inviáveis. Requer recursos significativos</a:t>
            </a:r>
            <a:endParaRPr lang="en-US" sz="568" dirty="0"/>
          </a:p>
        </p:txBody>
      </p:sp>
      <p:sp>
        <p:nvSpPr>
          <p:cNvPr id="18" name="Shape 15"/>
          <p:cNvSpPr/>
          <p:nvPr/>
        </p:nvSpPr>
        <p:spPr>
          <a:xfrm>
            <a:off x="428625" y="2457450"/>
            <a:ext cx="2690794" cy="623292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428625" y="2457450"/>
            <a:ext cx="14288" cy="623292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0" name="Text 17"/>
          <p:cNvSpPr/>
          <p:nvPr/>
        </p:nvSpPr>
        <p:spPr>
          <a:xfrm>
            <a:off x="535781" y="2564606"/>
            <a:ext cx="247648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Tempo</a:t>
            </a:r>
            <a:endParaRPr lang="en-US" sz="584" dirty="0"/>
          </a:p>
        </p:txBody>
      </p:sp>
      <p:sp>
        <p:nvSpPr>
          <p:cNvPr id="21" name="Text 18"/>
          <p:cNvSpPr/>
          <p:nvPr/>
        </p:nvSpPr>
        <p:spPr>
          <a:xfrm>
            <a:off x="535781" y="2737842"/>
            <a:ext cx="2476481" cy="2357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Processamento lento (~100ms). Protege contra tentativas rápidas de adivinhação. Cada hash leva tempo considerável</a:t>
            </a:r>
            <a:endParaRPr lang="en-US" sz="568" dirty="0"/>
          </a:p>
        </p:txBody>
      </p:sp>
      <p:sp>
        <p:nvSpPr>
          <p:cNvPr id="22" name="Shape 19"/>
          <p:cNvSpPr/>
          <p:nvPr/>
        </p:nvSpPr>
        <p:spPr>
          <a:xfrm>
            <a:off x="3226575" y="2457450"/>
            <a:ext cx="2690822" cy="623292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3226575" y="2457450"/>
            <a:ext cx="14288" cy="623292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4" name="Text 21"/>
          <p:cNvSpPr/>
          <p:nvPr/>
        </p:nvSpPr>
        <p:spPr>
          <a:xfrm>
            <a:off x="3333731" y="2564606"/>
            <a:ext cx="247650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Salt</a:t>
            </a:r>
            <a:endParaRPr lang="en-US" sz="584" dirty="0"/>
          </a:p>
        </p:txBody>
      </p:sp>
      <p:sp>
        <p:nvSpPr>
          <p:cNvPr id="25" name="Text 22"/>
          <p:cNvSpPr/>
          <p:nvPr/>
        </p:nvSpPr>
        <p:spPr>
          <a:xfrm>
            <a:off x="3333731" y="2737842"/>
            <a:ext cx="2476509" cy="2357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Gerado automaticamente. Previne rainbow table attacks e hashes duplicados. Cada senha tem salt único</a:t>
            </a:r>
            <a:endParaRPr lang="en-US" sz="568" dirty="0"/>
          </a:p>
        </p:txBody>
      </p:sp>
      <p:sp>
        <p:nvSpPr>
          <p:cNvPr id="26" name="Shape 23"/>
          <p:cNvSpPr/>
          <p:nvPr/>
        </p:nvSpPr>
        <p:spPr>
          <a:xfrm>
            <a:off x="6024553" y="2457450"/>
            <a:ext cx="2690794" cy="623292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27" name="Shape 24"/>
          <p:cNvSpPr/>
          <p:nvPr/>
        </p:nvSpPr>
        <p:spPr>
          <a:xfrm>
            <a:off x="6024553" y="2457450"/>
            <a:ext cx="14288" cy="623292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8" name="Text 25"/>
          <p:cNvSpPr/>
          <p:nvPr/>
        </p:nvSpPr>
        <p:spPr>
          <a:xfrm>
            <a:off x="6131709" y="2564606"/>
            <a:ext cx="247648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Verificação</a:t>
            </a:r>
            <a:endParaRPr lang="en-US" sz="584" dirty="0"/>
          </a:p>
        </p:txBody>
      </p:sp>
      <p:sp>
        <p:nvSpPr>
          <p:cNvPr id="29" name="Text 26"/>
          <p:cNvSpPr/>
          <p:nvPr/>
        </p:nvSpPr>
        <p:spPr>
          <a:xfrm>
            <a:off x="6131709" y="2737842"/>
            <a:ext cx="2476481" cy="2357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Timing-safe comparison. Previne timing attacks durante validação de senhas. Comparação constante em tempo</a:t>
            </a:r>
            <a:endParaRPr lang="en-US" sz="568" dirty="0"/>
          </a:p>
        </p:txBody>
      </p:sp>
      <p:sp>
        <p:nvSpPr>
          <p:cNvPr id="30" name="Shape 27"/>
          <p:cNvSpPr/>
          <p:nvPr/>
        </p:nvSpPr>
        <p:spPr>
          <a:xfrm>
            <a:off x="428625" y="3409355"/>
            <a:ext cx="8286750" cy="422877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31" name="Shape 28"/>
          <p:cNvSpPr/>
          <p:nvPr/>
        </p:nvSpPr>
        <p:spPr>
          <a:xfrm>
            <a:off x="428625" y="3409355"/>
            <a:ext cx="14288" cy="422877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32" name="Text 29"/>
          <p:cNvSpPr/>
          <p:nvPr/>
        </p:nvSpPr>
        <p:spPr>
          <a:xfrm>
            <a:off x="428625" y="3409355"/>
            <a:ext cx="8286750" cy="422877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00D9FF"/>
                </a:solidFill>
              </a:rPr>
              <a:t>→ Próximo slide: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 Comparação com outros algoritmos (MD5, SHA-256, bcrypt, scrypt), parâmetros de configuração implementados no projeto e exemplo prático de uso em Python com timing-safe 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comparison</a:t>
            </a:r>
            <a:endParaRPr lang="en-US" sz="534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312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spc="1" kern="0" dirty="0">
                <a:solidFill>
                  <a:srgbClr val="00D9FF"/>
                </a:solidFill>
              </a:rPr>
              <a:t>SEGURANÇA - CRIPTOGRAFIA (CONTINUAÇÃO)</a:t>
            </a:r>
            <a:endParaRPr lang="en-US" sz="1397" dirty="0"/>
          </a:p>
        </p:txBody>
      </p:sp>
      <p:sp>
        <p:nvSpPr>
          <p:cNvPr id="4" name="Text 1"/>
          <p:cNvSpPr/>
          <p:nvPr/>
        </p:nvSpPr>
        <p:spPr>
          <a:xfrm>
            <a:off x="285750" y="580430"/>
            <a:ext cx="857250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4ECDC4">
                    <a:alpha val="90000"/>
                  </a:srgbClr>
                </a:solidFill>
              </a:rPr>
              <a:t>Comparação de Algoritmos • Implementação Prática • Timing-Safe Comparison</a:t>
            </a:r>
            <a:endParaRPr lang="en-US" sz="621" dirty="0"/>
          </a:p>
        </p:txBody>
      </p:sp>
      <p:sp>
        <p:nvSpPr>
          <p:cNvPr id="5" name="Text 2"/>
          <p:cNvSpPr/>
          <p:nvPr/>
        </p:nvSpPr>
        <p:spPr>
          <a:xfrm>
            <a:off x="285750" y="839391"/>
            <a:ext cx="8572500" cy="151805"/>
          </a:xfrm>
          <a:prstGeom prst="rect">
            <a:avLst/>
          </a:prstGeom>
          <a:noFill/>
          <a:ln/>
        </p:spPr>
        <p:txBody>
          <a:bodyPr wrap="none" lIns="0" tIns="0" rIns="0" bIns="34036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FF6B35"/>
                </a:solidFill>
              </a:rPr>
              <a:t>Comparação com Outros Algoritmos</a:t>
            </a:r>
            <a:endParaRPr lang="en-US" sz="584" dirty="0"/>
          </a:p>
        </p:txBody>
      </p:sp>
      <p:sp>
        <p:nvSpPr>
          <p:cNvPr id="6" name="Shape 3"/>
          <p:cNvSpPr/>
          <p:nvPr/>
        </p:nvSpPr>
        <p:spPr>
          <a:xfrm>
            <a:off x="285750" y="1034058"/>
            <a:ext cx="8572500" cy="1050131"/>
          </a:xfrm>
          <a:prstGeom prst="rect">
            <a:avLst/>
          </a:prstGeom>
          <a:solidFill>
            <a:srgbClr val="0D1F35">
              <a:alpha val="3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285750" y="1041202"/>
            <a:ext cx="8572500" cy="187523"/>
          </a:xfrm>
          <a:prstGeom prst="rect">
            <a:avLst/>
          </a:prstGeom>
          <a:solidFill>
            <a:srgbClr val="4ECDC4">
              <a:alpha val="10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285750" y="1041202"/>
            <a:ext cx="8572500" cy="14288"/>
          </a:xfrm>
          <a:prstGeom prst="rect">
            <a:avLst/>
          </a:prstGeom>
          <a:solidFill>
            <a:srgbClr val="B3F4FF"/>
          </a:solidFill>
          <a:ln/>
        </p:spPr>
      </p:sp>
      <p:sp>
        <p:nvSpPr>
          <p:cNvPr id="9" name="Shape 6"/>
          <p:cNvSpPr/>
          <p:nvPr/>
        </p:nvSpPr>
        <p:spPr>
          <a:xfrm>
            <a:off x="285750" y="1214438"/>
            <a:ext cx="8572500" cy="14288"/>
          </a:xfrm>
          <a:prstGeom prst="rect">
            <a:avLst/>
          </a:prstGeom>
          <a:solidFill>
            <a:srgbClr val="B3F4FF"/>
          </a:solidFill>
          <a:ln/>
        </p:spPr>
      </p:sp>
      <p:sp>
        <p:nvSpPr>
          <p:cNvPr id="10" name="Text 7"/>
          <p:cNvSpPr/>
          <p:nvPr/>
        </p:nvSpPr>
        <p:spPr>
          <a:xfrm>
            <a:off x="285750" y="1034058"/>
            <a:ext cx="1028700" cy="173236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435" b="1" spc="1" kern="0" dirty="0">
                <a:solidFill>
                  <a:srgbClr val="FF6B35"/>
                </a:solidFill>
              </a:rPr>
              <a:t>Algoritmo</a:t>
            </a:r>
            <a:endParaRPr lang="en-US" sz="435" dirty="0"/>
          </a:p>
        </p:txBody>
      </p:sp>
      <p:sp>
        <p:nvSpPr>
          <p:cNvPr id="11" name="Text 8"/>
          <p:cNvSpPr/>
          <p:nvPr/>
        </p:nvSpPr>
        <p:spPr>
          <a:xfrm>
            <a:off x="1314450" y="1034058"/>
            <a:ext cx="857250" cy="173236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435" b="1" spc="1" kern="0" dirty="0">
                <a:solidFill>
                  <a:srgbClr val="FF6B35"/>
                </a:solidFill>
              </a:rPr>
              <a:t>Ano</a:t>
            </a:r>
            <a:endParaRPr lang="en-US" sz="435" dirty="0"/>
          </a:p>
        </p:txBody>
      </p:sp>
      <p:sp>
        <p:nvSpPr>
          <p:cNvPr id="12" name="Text 9"/>
          <p:cNvSpPr/>
          <p:nvPr/>
        </p:nvSpPr>
        <p:spPr>
          <a:xfrm>
            <a:off x="2171700" y="1034058"/>
            <a:ext cx="1285875" cy="173236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435" b="1" spc="1" kern="0" dirty="0">
                <a:solidFill>
                  <a:srgbClr val="FF6B35"/>
                </a:solidFill>
              </a:rPr>
              <a:t>Segurança</a:t>
            </a:r>
            <a:endParaRPr lang="en-US" sz="435" dirty="0"/>
          </a:p>
        </p:txBody>
      </p:sp>
      <p:sp>
        <p:nvSpPr>
          <p:cNvPr id="13" name="Text 10"/>
          <p:cNvSpPr/>
          <p:nvPr/>
        </p:nvSpPr>
        <p:spPr>
          <a:xfrm>
            <a:off x="3457575" y="1034058"/>
            <a:ext cx="1285875" cy="173236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435" b="1" spc="1" kern="0" dirty="0">
                <a:solidFill>
                  <a:srgbClr val="FF6B35"/>
                </a:solidFill>
              </a:rPr>
              <a:t>Velocidade</a:t>
            </a:r>
            <a:endParaRPr lang="en-US" sz="435" dirty="0"/>
          </a:p>
        </p:txBody>
      </p:sp>
      <p:sp>
        <p:nvSpPr>
          <p:cNvPr id="14" name="Text 11"/>
          <p:cNvSpPr/>
          <p:nvPr/>
        </p:nvSpPr>
        <p:spPr>
          <a:xfrm>
            <a:off x="4743450" y="1034058"/>
            <a:ext cx="4114800" cy="173236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435" b="1" spc="1" kern="0" dirty="0">
                <a:solidFill>
                  <a:srgbClr val="FF6B35"/>
                </a:solidFill>
              </a:rPr>
              <a:t>Status</a:t>
            </a:r>
            <a:endParaRPr lang="en-US" sz="435" dirty="0"/>
          </a:p>
        </p:txBody>
      </p:sp>
      <p:sp>
        <p:nvSpPr>
          <p:cNvPr id="15" name="Shape 12"/>
          <p:cNvSpPr/>
          <p:nvPr/>
        </p:nvSpPr>
        <p:spPr>
          <a:xfrm>
            <a:off x="285750" y="1207294"/>
            <a:ext cx="8572500" cy="166092"/>
          </a:xfrm>
          <a:prstGeom prst="rect">
            <a:avLst/>
          </a:prstGeom>
          <a:solidFill>
            <a:srgbClr val="4ECDC4">
              <a:alpha val="3000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285750" y="1366242"/>
            <a:ext cx="8572500" cy="7144"/>
          </a:xfrm>
          <a:prstGeom prst="rect">
            <a:avLst/>
          </a:prstGeom>
          <a:solidFill>
            <a:srgbClr val="E6FBFF"/>
          </a:solidFill>
          <a:ln/>
        </p:spPr>
      </p:sp>
      <p:sp>
        <p:nvSpPr>
          <p:cNvPr id="17" name="Text 14"/>
          <p:cNvSpPr/>
          <p:nvPr/>
        </p:nvSpPr>
        <p:spPr>
          <a:xfrm>
            <a:off x="342900" y="1250156"/>
            <a:ext cx="132131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386" b="1" dirty="0">
                <a:solidFill>
                  <a:srgbClr val="4ECDC4"/>
                </a:solidFill>
              </a:rPr>
              <a:t>MD5</a:t>
            </a:r>
            <a:endParaRPr lang="en-US" sz="386" dirty="0"/>
          </a:p>
        </p:txBody>
      </p:sp>
      <p:sp>
        <p:nvSpPr>
          <p:cNvPr id="18" name="Text 15"/>
          <p:cNvSpPr/>
          <p:nvPr/>
        </p:nvSpPr>
        <p:spPr>
          <a:xfrm>
            <a:off x="1314450" y="1207294"/>
            <a:ext cx="857250" cy="16252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1992</a:t>
            </a:r>
            <a:endParaRPr lang="en-US" sz="411" dirty="0"/>
          </a:p>
        </p:txBody>
      </p:sp>
      <p:sp>
        <p:nvSpPr>
          <p:cNvPr id="19" name="Text 16"/>
          <p:cNvSpPr/>
          <p:nvPr/>
        </p:nvSpPr>
        <p:spPr>
          <a:xfrm>
            <a:off x="2171700" y="1207294"/>
            <a:ext cx="1285875" cy="16252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Muito fraca</a:t>
            </a:r>
            <a:endParaRPr lang="en-US" sz="411" dirty="0"/>
          </a:p>
        </p:txBody>
      </p:sp>
      <p:sp>
        <p:nvSpPr>
          <p:cNvPr id="20" name="Text 17"/>
          <p:cNvSpPr/>
          <p:nvPr/>
        </p:nvSpPr>
        <p:spPr>
          <a:xfrm>
            <a:off x="3457575" y="1207294"/>
            <a:ext cx="1285875" cy="16252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Muito rápido</a:t>
            </a:r>
            <a:endParaRPr lang="en-US" sz="411" dirty="0"/>
          </a:p>
        </p:txBody>
      </p:sp>
      <p:sp>
        <p:nvSpPr>
          <p:cNvPr id="21" name="Text 18"/>
          <p:cNvSpPr/>
          <p:nvPr/>
        </p:nvSpPr>
        <p:spPr>
          <a:xfrm>
            <a:off x="4804172" y="1250156"/>
            <a:ext cx="331598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386" b="1" dirty="0">
                <a:solidFill>
                  <a:srgbClr val="FF6B35"/>
                </a:solidFill>
              </a:rPr>
              <a:t>QUEBRADO</a:t>
            </a:r>
            <a:endParaRPr lang="en-US" sz="386" dirty="0"/>
          </a:p>
        </p:txBody>
      </p:sp>
      <p:sp>
        <p:nvSpPr>
          <p:cNvPr id="22" name="Text 19"/>
          <p:cNvSpPr/>
          <p:nvPr/>
        </p:nvSpPr>
        <p:spPr>
          <a:xfrm>
            <a:off x="5135770" y="1250156"/>
            <a:ext cx="665401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- Não usar para senhas</a:t>
            </a:r>
            <a:endParaRPr lang="en-US" sz="411" dirty="0"/>
          </a:p>
        </p:txBody>
      </p:sp>
      <p:sp>
        <p:nvSpPr>
          <p:cNvPr id="23" name="Shape 20"/>
          <p:cNvSpPr/>
          <p:nvPr/>
        </p:nvSpPr>
        <p:spPr>
          <a:xfrm>
            <a:off x="285750" y="1369814"/>
            <a:ext cx="8572500" cy="166092"/>
          </a:xfrm>
          <a:prstGeom prst="rect">
            <a:avLst/>
          </a:prstGeom>
          <a:solidFill>
            <a:srgbClr val="0D1F35">
              <a:alpha val="50000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285750" y="1528763"/>
            <a:ext cx="8572500" cy="7144"/>
          </a:xfrm>
          <a:prstGeom prst="rect">
            <a:avLst/>
          </a:prstGeom>
          <a:solidFill>
            <a:srgbClr val="E6FBFF"/>
          </a:solidFill>
          <a:ln/>
        </p:spPr>
      </p:sp>
      <p:sp>
        <p:nvSpPr>
          <p:cNvPr id="25" name="Text 22"/>
          <p:cNvSpPr/>
          <p:nvPr/>
        </p:nvSpPr>
        <p:spPr>
          <a:xfrm>
            <a:off x="342900" y="1412677"/>
            <a:ext cx="239483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386" b="1" dirty="0">
                <a:solidFill>
                  <a:srgbClr val="4ECDC4"/>
                </a:solidFill>
              </a:rPr>
              <a:t>SHA-256</a:t>
            </a:r>
            <a:endParaRPr lang="en-US" sz="386" dirty="0"/>
          </a:p>
        </p:txBody>
      </p:sp>
      <p:sp>
        <p:nvSpPr>
          <p:cNvPr id="26" name="Text 23"/>
          <p:cNvSpPr/>
          <p:nvPr/>
        </p:nvSpPr>
        <p:spPr>
          <a:xfrm>
            <a:off x="1314450" y="1369814"/>
            <a:ext cx="857250" cy="16252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2001</a:t>
            </a:r>
            <a:endParaRPr lang="en-US" sz="411" dirty="0"/>
          </a:p>
        </p:txBody>
      </p:sp>
      <p:sp>
        <p:nvSpPr>
          <p:cNvPr id="27" name="Text 24"/>
          <p:cNvSpPr/>
          <p:nvPr/>
        </p:nvSpPr>
        <p:spPr>
          <a:xfrm>
            <a:off x="2171700" y="1369814"/>
            <a:ext cx="1285875" cy="16252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Fraca</a:t>
            </a:r>
            <a:endParaRPr lang="en-US" sz="411" dirty="0"/>
          </a:p>
        </p:txBody>
      </p:sp>
      <p:sp>
        <p:nvSpPr>
          <p:cNvPr id="28" name="Text 25"/>
          <p:cNvSpPr/>
          <p:nvPr/>
        </p:nvSpPr>
        <p:spPr>
          <a:xfrm>
            <a:off x="3457575" y="1369814"/>
            <a:ext cx="1285875" cy="16252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Rápido</a:t>
            </a:r>
            <a:endParaRPr lang="en-US" sz="411" dirty="0"/>
          </a:p>
        </p:txBody>
      </p:sp>
      <p:sp>
        <p:nvSpPr>
          <p:cNvPr id="29" name="Text 26"/>
          <p:cNvSpPr/>
          <p:nvPr/>
        </p:nvSpPr>
        <p:spPr>
          <a:xfrm>
            <a:off x="4804172" y="1412677"/>
            <a:ext cx="609870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386" b="1" dirty="0">
                <a:solidFill>
                  <a:srgbClr val="FF6B35"/>
                </a:solidFill>
              </a:rPr>
              <a:t>NÃO RECOMENDADO</a:t>
            </a:r>
            <a:endParaRPr lang="en-US" sz="386" dirty="0"/>
          </a:p>
        </p:txBody>
      </p:sp>
      <p:sp>
        <p:nvSpPr>
          <p:cNvPr id="30" name="Text 27"/>
          <p:cNvSpPr/>
          <p:nvPr/>
        </p:nvSpPr>
        <p:spPr>
          <a:xfrm>
            <a:off x="5414042" y="1412677"/>
            <a:ext cx="967727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- Sem proteção contra força bruta</a:t>
            </a:r>
            <a:endParaRPr lang="en-US" sz="411" dirty="0"/>
          </a:p>
        </p:txBody>
      </p:sp>
      <p:sp>
        <p:nvSpPr>
          <p:cNvPr id="31" name="Shape 28"/>
          <p:cNvSpPr/>
          <p:nvPr/>
        </p:nvSpPr>
        <p:spPr>
          <a:xfrm>
            <a:off x="285750" y="1532334"/>
            <a:ext cx="8572500" cy="166092"/>
          </a:xfrm>
          <a:prstGeom prst="rect">
            <a:avLst/>
          </a:prstGeom>
          <a:solidFill>
            <a:srgbClr val="4ECDC4">
              <a:alpha val="3000"/>
            </a:srgbClr>
          </a:solidFill>
          <a:ln/>
        </p:spPr>
      </p:sp>
      <p:sp>
        <p:nvSpPr>
          <p:cNvPr id="32" name="Shape 29"/>
          <p:cNvSpPr/>
          <p:nvPr/>
        </p:nvSpPr>
        <p:spPr>
          <a:xfrm>
            <a:off x="285750" y="1691283"/>
            <a:ext cx="8572500" cy="7144"/>
          </a:xfrm>
          <a:prstGeom prst="rect">
            <a:avLst/>
          </a:prstGeom>
          <a:solidFill>
            <a:srgbClr val="E6FBFF"/>
          </a:solidFill>
          <a:ln/>
        </p:spPr>
      </p:sp>
      <p:sp>
        <p:nvSpPr>
          <p:cNvPr id="33" name="Text 30"/>
          <p:cNvSpPr/>
          <p:nvPr/>
        </p:nvSpPr>
        <p:spPr>
          <a:xfrm>
            <a:off x="342900" y="1575197"/>
            <a:ext cx="188333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386" b="1" dirty="0">
                <a:solidFill>
                  <a:srgbClr val="4ECDC4"/>
                </a:solidFill>
              </a:rPr>
              <a:t>bcrypt</a:t>
            </a:r>
            <a:endParaRPr lang="en-US" sz="386" dirty="0"/>
          </a:p>
        </p:txBody>
      </p:sp>
      <p:sp>
        <p:nvSpPr>
          <p:cNvPr id="34" name="Text 31"/>
          <p:cNvSpPr/>
          <p:nvPr/>
        </p:nvSpPr>
        <p:spPr>
          <a:xfrm>
            <a:off x="1314450" y="1532334"/>
            <a:ext cx="857250" cy="16252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1999</a:t>
            </a:r>
            <a:endParaRPr lang="en-US" sz="411" dirty="0"/>
          </a:p>
        </p:txBody>
      </p:sp>
      <p:sp>
        <p:nvSpPr>
          <p:cNvPr id="35" name="Text 32"/>
          <p:cNvSpPr/>
          <p:nvPr/>
        </p:nvSpPr>
        <p:spPr>
          <a:xfrm>
            <a:off x="2171700" y="1532334"/>
            <a:ext cx="1285875" cy="16252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Boa</a:t>
            </a:r>
            <a:endParaRPr lang="en-US" sz="411" dirty="0"/>
          </a:p>
        </p:txBody>
      </p:sp>
      <p:sp>
        <p:nvSpPr>
          <p:cNvPr id="36" name="Text 33"/>
          <p:cNvSpPr/>
          <p:nvPr/>
        </p:nvSpPr>
        <p:spPr>
          <a:xfrm>
            <a:off x="3457575" y="1532334"/>
            <a:ext cx="1285875" cy="16252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Lento</a:t>
            </a:r>
            <a:endParaRPr lang="en-US" sz="411" dirty="0"/>
          </a:p>
        </p:txBody>
      </p:sp>
      <p:sp>
        <p:nvSpPr>
          <p:cNvPr id="37" name="Text 34"/>
          <p:cNvSpPr/>
          <p:nvPr/>
        </p:nvSpPr>
        <p:spPr>
          <a:xfrm>
            <a:off x="4804172" y="1575197"/>
            <a:ext cx="238172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386" b="1" dirty="0">
                <a:solidFill>
                  <a:srgbClr val="4ECDC4"/>
                </a:solidFill>
              </a:rPr>
              <a:t>SEGURO</a:t>
            </a:r>
            <a:endParaRPr lang="en-US" sz="386" dirty="0"/>
          </a:p>
        </p:txBody>
      </p:sp>
      <p:sp>
        <p:nvSpPr>
          <p:cNvPr id="38" name="Text 35"/>
          <p:cNvSpPr/>
          <p:nvPr/>
        </p:nvSpPr>
        <p:spPr>
          <a:xfrm>
            <a:off x="5042343" y="1575197"/>
            <a:ext cx="1093245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- Alternativa válida, inferior ao Argon2</a:t>
            </a:r>
            <a:endParaRPr lang="en-US" sz="411" dirty="0"/>
          </a:p>
        </p:txBody>
      </p:sp>
      <p:sp>
        <p:nvSpPr>
          <p:cNvPr id="39" name="Shape 36"/>
          <p:cNvSpPr/>
          <p:nvPr/>
        </p:nvSpPr>
        <p:spPr>
          <a:xfrm>
            <a:off x="285750" y="1694855"/>
            <a:ext cx="8572500" cy="166092"/>
          </a:xfrm>
          <a:prstGeom prst="rect">
            <a:avLst/>
          </a:prstGeom>
          <a:solidFill>
            <a:srgbClr val="0D1F35">
              <a:alpha val="50000"/>
            </a:srgbClr>
          </a:solidFill>
          <a:ln/>
        </p:spPr>
      </p:sp>
      <p:sp>
        <p:nvSpPr>
          <p:cNvPr id="40" name="Shape 37"/>
          <p:cNvSpPr/>
          <p:nvPr/>
        </p:nvSpPr>
        <p:spPr>
          <a:xfrm>
            <a:off x="285750" y="1853803"/>
            <a:ext cx="8572500" cy="7144"/>
          </a:xfrm>
          <a:prstGeom prst="rect">
            <a:avLst/>
          </a:prstGeom>
          <a:solidFill>
            <a:srgbClr val="E6FBFF"/>
          </a:solidFill>
          <a:ln/>
        </p:spPr>
      </p:sp>
      <p:sp>
        <p:nvSpPr>
          <p:cNvPr id="41" name="Text 38"/>
          <p:cNvSpPr/>
          <p:nvPr/>
        </p:nvSpPr>
        <p:spPr>
          <a:xfrm>
            <a:off x="342900" y="1737717"/>
            <a:ext cx="180547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386" b="1" dirty="0">
                <a:solidFill>
                  <a:srgbClr val="4ECDC4"/>
                </a:solidFill>
              </a:rPr>
              <a:t>scrypt</a:t>
            </a:r>
            <a:endParaRPr lang="en-US" sz="386" dirty="0"/>
          </a:p>
        </p:txBody>
      </p:sp>
      <p:sp>
        <p:nvSpPr>
          <p:cNvPr id="42" name="Text 39"/>
          <p:cNvSpPr/>
          <p:nvPr/>
        </p:nvSpPr>
        <p:spPr>
          <a:xfrm>
            <a:off x="1314450" y="1694855"/>
            <a:ext cx="857250" cy="16252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2009</a:t>
            </a:r>
            <a:endParaRPr lang="en-US" sz="411" dirty="0"/>
          </a:p>
        </p:txBody>
      </p:sp>
      <p:sp>
        <p:nvSpPr>
          <p:cNvPr id="43" name="Text 40"/>
          <p:cNvSpPr/>
          <p:nvPr/>
        </p:nvSpPr>
        <p:spPr>
          <a:xfrm>
            <a:off x="2171700" y="1694855"/>
            <a:ext cx="1285875" cy="16252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Muito boa</a:t>
            </a:r>
            <a:endParaRPr lang="en-US" sz="411" dirty="0"/>
          </a:p>
        </p:txBody>
      </p:sp>
      <p:sp>
        <p:nvSpPr>
          <p:cNvPr id="44" name="Text 41"/>
          <p:cNvSpPr/>
          <p:nvPr/>
        </p:nvSpPr>
        <p:spPr>
          <a:xfrm>
            <a:off x="3457575" y="1694855"/>
            <a:ext cx="1285875" cy="16252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Muito lento</a:t>
            </a:r>
            <a:endParaRPr lang="en-US" sz="411" dirty="0"/>
          </a:p>
        </p:txBody>
      </p:sp>
      <p:sp>
        <p:nvSpPr>
          <p:cNvPr id="45" name="Text 42"/>
          <p:cNvSpPr/>
          <p:nvPr/>
        </p:nvSpPr>
        <p:spPr>
          <a:xfrm>
            <a:off x="4804172" y="1737717"/>
            <a:ext cx="238172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386" b="1" dirty="0">
                <a:solidFill>
                  <a:srgbClr val="4ECDC4"/>
                </a:solidFill>
              </a:rPr>
              <a:t>SEGURO</a:t>
            </a:r>
            <a:endParaRPr lang="en-US" sz="386" dirty="0"/>
          </a:p>
        </p:txBody>
      </p:sp>
      <p:sp>
        <p:nvSpPr>
          <p:cNvPr id="46" name="Text 43"/>
          <p:cNvSpPr/>
          <p:nvPr/>
        </p:nvSpPr>
        <p:spPr>
          <a:xfrm>
            <a:off x="5042343" y="1737717"/>
            <a:ext cx="988014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- Bom, mas mais lento que Argon2</a:t>
            </a:r>
            <a:endParaRPr lang="en-US" sz="411" dirty="0"/>
          </a:p>
        </p:txBody>
      </p:sp>
      <p:sp>
        <p:nvSpPr>
          <p:cNvPr id="47" name="Shape 44"/>
          <p:cNvSpPr/>
          <p:nvPr/>
        </p:nvSpPr>
        <p:spPr>
          <a:xfrm>
            <a:off x="285750" y="1857375"/>
            <a:ext cx="8572500" cy="166092"/>
          </a:xfrm>
          <a:prstGeom prst="rect">
            <a:avLst/>
          </a:prstGeom>
          <a:solidFill>
            <a:srgbClr val="4ECDC4">
              <a:alpha val="3000"/>
            </a:srgbClr>
          </a:solidFill>
          <a:ln/>
        </p:spPr>
      </p:sp>
      <p:sp>
        <p:nvSpPr>
          <p:cNvPr id="48" name="Shape 45"/>
          <p:cNvSpPr/>
          <p:nvPr/>
        </p:nvSpPr>
        <p:spPr>
          <a:xfrm>
            <a:off x="285750" y="2016323"/>
            <a:ext cx="8572500" cy="7144"/>
          </a:xfrm>
          <a:prstGeom prst="rect">
            <a:avLst/>
          </a:prstGeom>
          <a:solidFill>
            <a:srgbClr val="E6FBFF"/>
          </a:solidFill>
          <a:ln/>
        </p:spPr>
      </p:sp>
      <p:sp>
        <p:nvSpPr>
          <p:cNvPr id="49" name="Text 46"/>
          <p:cNvSpPr/>
          <p:nvPr/>
        </p:nvSpPr>
        <p:spPr>
          <a:xfrm>
            <a:off x="342900" y="1900238"/>
            <a:ext cx="211689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386" b="1" dirty="0">
                <a:solidFill>
                  <a:srgbClr val="4ECDC4"/>
                </a:solidFill>
              </a:rPr>
              <a:t>Argon2</a:t>
            </a:r>
            <a:endParaRPr lang="en-US" sz="386" dirty="0"/>
          </a:p>
        </p:txBody>
      </p:sp>
      <p:sp>
        <p:nvSpPr>
          <p:cNvPr id="50" name="Text 47"/>
          <p:cNvSpPr/>
          <p:nvPr/>
        </p:nvSpPr>
        <p:spPr>
          <a:xfrm>
            <a:off x="1314450" y="1857375"/>
            <a:ext cx="857250" cy="16252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2015</a:t>
            </a:r>
            <a:endParaRPr lang="en-US" sz="411" dirty="0"/>
          </a:p>
        </p:txBody>
      </p:sp>
      <p:sp>
        <p:nvSpPr>
          <p:cNvPr id="51" name="Text 48"/>
          <p:cNvSpPr/>
          <p:nvPr/>
        </p:nvSpPr>
        <p:spPr>
          <a:xfrm>
            <a:off x="2171700" y="1857375"/>
            <a:ext cx="1285875" cy="16252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Excelente</a:t>
            </a:r>
            <a:endParaRPr lang="en-US" sz="411" dirty="0"/>
          </a:p>
        </p:txBody>
      </p:sp>
      <p:sp>
        <p:nvSpPr>
          <p:cNvPr id="52" name="Text 49"/>
          <p:cNvSpPr/>
          <p:nvPr/>
        </p:nvSpPr>
        <p:spPr>
          <a:xfrm>
            <a:off x="3457575" y="1857375"/>
            <a:ext cx="1285875" cy="162520"/>
          </a:xfrm>
          <a:prstGeom prst="rect">
            <a:avLst/>
          </a:prstGeom>
          <a:noFill/>
          <a:ln/>
        </p:spPr>
        <p:txBody>
          <a:bodyPr wrap="square" lIns="68072" tIns="51054" rIns="68072" bIns="51054" rtlCol="0" anchor="ctr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Lento</a:t>
            </a:r>
            <a:endParaRPr lang="en-US" sz="411" dirty="0"/>
          </a:p>
        </p:txBody>
      </p:sp>
      <p:sp>
        <p:nvSpPr>
          <p:cNvPr id="53" name="Text 50"/>
          <p:cNvSpPr/>
          <p:nvPr/>
        </p:nvSpPr>
        <p:spPr>
          <a:xfrm>
            <a:off x="4804172" y="1900238"/>
            <a:ext cx="461609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386" b="1" dirty="0">
                <a:solidFill>
                  <a:srgbClr val="4ECDC4"/>
                </a:solidFill>
              </a:rPr>
              <a:t>RECOMENDADO</a:t>
            </a:r>
            <a:endParaRPr lang="en-US" sz="386" dirty="0"/>
          </a:p>
        </p:txBody>
      </p:sp>
      <p:sp>
        <p:nvSpPr>
          <p:cNvPr id="54" name="Text 51"/>
          <p:cNvSpPr/>
          <p:nvPr/>
        </p:nvSpPr>
        <p:spPr>
          <a:xfrm>
            <a:off x="5265781" y="1900238"/>
            <a:ext cx="598763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- Melhor opção atual</a:t>
            </a:r>
            <a:endParaRPr lang="en-US" sz="411" dirty="0"/>
          </a:p>
        </p:txBody>
      </p:sp>
      <p:sp>
        <p:nvSpPr>
          <p:cNvPr id="55" name="Text 52"/>
          <p:cNvSpPr/>
          <p:nvPr/>
        </p:nvSpPr>
        <p:spPr>
          <a:xfrm>
            <a:off x="285750" y="2212777"/>
            <a:ext cx="8572500" cy="151805"/>
          </a:xfrm>
          <a:prstGeom prst="rect">
            <a:avLst/>
          </a:prstGeom>
          <a:noFill/>
          <a:ln/>
        </p:spPr>
        <p:txBody>
          <a:bodyPr wrap="none" lIns="0" tIns="0" rIns="0" bIns="34036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FF6B35"/>
                </a:solidFill>
              </a:rPr>
              <a:t>Parâmetros &amp; Implementação</a:t>
            </a:r>
            <a:endParaRPr lang="en-US" sz="584" dirty="0"/>
          </a:p>
        </p:txBody>
      </p:sp>
      <p:sp>
        <p:nvSpPr>
          <p:cNvPr id="56" name="Shape 53"/>
          <p:cNvSpPr/>
          <p:nvPr/>
        </p:nvSpPr>
        <p:spPr>
          <a:xfrm>
            <a:off x="285750" y="2407444"/>
            <a:ext cx="4250531" cy="1193202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57" name="Text 54"/>
          <p:cNvSpPr/>
          <p:nvPr/>
        </p:nvSpPr>
        <p:spPr>
          <a:xfrm>
            <a:off x="342900" y="2464594"/>
            <a:ext cx="4136231" cy="123230"/>
          </a:xfrm>
          <a:prstGeom prst="rect">
            <a:avLst/>
          </a:prstGeom>
          <a:noFill/>
          <a:ln/>
        </p:spPr>
        <p:txBody>
          <a:bodyPr wrap="square" lIns="0" tIns="0" rIns="0" bIns="34036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435" b="1" spc="1" kern="0" dirty="0">
                <a:solidFill>
                  <a:srgbClr val="FF6B35"/>
                </a:solidFill>
              </a:rPr>
              <a:t>Parâmetros Configurados</a:t>
            </a:r>
            <a:endParaRPr lang="en-US" sz="435" dirty="0"/>
          </a:p>
        </p:txBody>
      </p:sp>
      <p:sp>
        <p:nvSpPr>
          <p:cNvPr id="58" name="Text 55"/>
          <p:cNvSpPr/>
          <p:nvPr/>
        </p:nvSpPr>
        <p:spPr>
          <a:xfrm>
            <a:off x="342900" y="2623542"/>
            <a:ext cx="4136231" cy="5600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386" b="1" dirty="0">
                <a:solidFill>
                  <a:srgbClr val="00D9FF"/>
                </a:solidFill>
              </a:rPr>
              <a:t>Time Cost:</a:t>
            </a:r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 2 iterações</a:t>
            </a:r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600"/>
              </a:lnSpc>
              <a:buNone/>
            </a:pPr>
            <a:r>
              <a:rPr lang="en-US" sz="386" b="1" dirty="0">
                <a:solidFill>
                  <a:srgbClr val="00D9FF"/>
                </a:solidFill>
              </a:rPr>
              <a:t>Memory Cost:</a:t>
            </a:r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 65536 KB (~64MB)</a:t>
            </a:r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600"/>
              </a:lnSpc>
              <a:buNone/>
            </a:pPr>
            <a:r>
              <a:rPr lang="en-US" sz="386" b="1" dirty="0">
                <a:solidFill>
                  <a:srgbClr val="00D9FF"/>
                </a:solidFill>
              </a:rPr>
              <a:t>Parallelism:</a:t>
            </a:r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 4 threads</a:t>
            </a:r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600"/>
              </a:lnSpc>
              <a:buNone/>
            </a:pPr>
            <a:r>
              <a:rPr lang="en-US" sz="386" b="1" dirty="0">
                <a:solidFill>
                  <a:srgbClr val="00D9FF"/>
                </a:solidFill>
              </a:rPr>
              <a:t>Hash Length:</a:t>
            </a:r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 32 bytes</a:t>
            </a:r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600"/>
              </a:lnSpc>
              <a:buNone/>
            </a:pPr>
            <a:r>
              <a:rPr lang="en-US" sz="386" b="1" dirty="0">
                <a:solidFill>
                  <a:srgbClr val="00D9FF"/>
                </a:solidFill>
              </a:rPr>
              <a:t>Salt Length:</a:t>
            </a:r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 16 bytes</a:t>
            </a:r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600"/>
              </a:lnSpc>
              <a:buNone/>
            </a:pPr>
            <a:r>
              <a:rPr lang="en-US" sz="386" b="1" dirty="0">
                <a:solidFill>
                  <a:srgbClr val="4ECDC4"/>
                </a:solidFill>
              </a:rPr>
              <a:t>Tempo:</a:t>
            </a:r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 ~100-150ms</a:t>
            </a:r>
            <a:endParaRPr lang="en-US" sz="386" dirty="0"/>
          </a:p>
        </p:txBody>
      </p:sp>
      <p:sp>
        <p:nvSpPr>
          <p:cNvPr id="59" name="Shape 56"/>
          <p:cNvSpPr/>
          <p:nvPr/>
        </p:nvSpPr>
        <p:spPr>
          <a:xfrm>
            <a:off x="4607719" y="2407444"/>
            <a:ext cx="4250531" cy="1193202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60" name="Text 57"/>
          <p:cNvSpPr/>
          <p:nvPr/>
        </p:nvSpPr>
        <p:spPr>
          <a:xfrm>
            <a:off x="4664869" y="2464594"/>
            <a:ext cx="4136231" cy="123230"/>
          </a:xfrm>
          <a:prstGeom prst="rect">
            <a:avLst/>
          </a:prstGeom>
          <a:noFill/>
          <a:ln/>
        </p:spPr>
        <p:txBody>
          <a:bodyPr wrap="square" lIns="0" tIns="0" rIns="0" bIns="34036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435" b="1" spc="1" kern="0" dirty="0">
                <a:solidFill>
                  <a:srgbClr val="FF6B35"/>
                </a:solidFill>
              </a:rPr>
              <a:t>Exemplo de Uso (Python)</a:t>
            </a:r>
            <a:endParaRPr lang="en-US" sz="435" dirty="0"/>
          </a:p>
        </p:txBody>
      </p:sp>
      <p:sp>
        <p:nvSpPr>
          <p:cNvPr id="61" name="Shape 58"/>
          <p:cNvSpPr/>
          <p:nvPr/>
        </p:nvSpPr>
        <p:spPr>
          <a:xfrm>
            <a:off x="4672013" y="2623542"/>
            <a:ext cx="370722" cy="84274"/>
          </a:xfrm>
          <a:prstGeom prst="rect">
            <a:avLst/>
          </a:prstGeom>
          <a:solidFill>
            <a:srgbClr val="4ECDC4">
              <a:alpha val="10000"/>
            </a:srgbClr>
          </a:solidFill>
          <a:ln/>
        </p:spPr>
      </p:sp>
      <p:sp>
        <p:nvSpPr>
          <p:cNvPr id="62" name="Shape 59"/>
          <p:cNvSpPr/>
          <p:nvPr/>
        </p:nvSpPr>
        <p:spPr>
          <a:xfrm>
            <a:off x="4672013" y="2623542"/>
            <a:ext cx="7144" cy="84274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63" name="Text 60"/>
          <p:cNvSpPr/>
          <p:nvPr/>
        </p:nvSpPr>
        <p:spPr>
          <a:xfrm>
            <a:off x="4672013" y="2623542"/>
            <a:ext cx="370722" cy="84274"/>
          </a:xfrm>
          <a:prstGeom prst="rect">
            <a:avLst/>
          </a:prstGeom>
          <a:noFill/>
          <a:ln/>
        </p:spPr>
        <p:txBody>
          <a:bodyPr wrap="none" lIns="25527" tIns="8509" rIns="25527" bIns="8509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337" b="1" dirty="0">
                <a:solidFill>
                  <a:srgbClr val="4ECDC4"/>
                </a:solidFill>
              </a:rPr>
              <a:t>from argon2</a:t>
            </a:r>
            <a:endParaRPr lang="en-US" sz="337" dirty="0"/>
          </a:p>
        </p:txBody>
      </p:sp>
      <p:sp>
        <p:nvSpPr>
          <p:cNvPr id="64" name="Text 61"/>
          <p:cNvSpPr/>
          <p:nvPr/>
        </p:nvSpPr>
        <p:spPr>
          <a:xfrm>
            <a:off x="5042734" y="2623542"/>
            <a:ext cx="694730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import PasswordHasher</a:t>
            </a:r>
            <a:endParaRPr lang="en-US" sz="411" dirty="0"/>
          </a:p>
        </p:txBody>
      </p:sp>
      <p:sp>
        <p:nvSpPr>
          <p:cNvPr id="65" name="Shape 62"/>
          <p:cNvSpPr/>
          <p:nvPr/>
        </p:nvSpPr>
        <p:spPr>
          <a:xfrm>
            <a:off x="4672013" y="2787821"/>
            <a:ext cx="116281" cy="84274"/>
          </a:xfrm>
          <a:prstGeom prst="rect">
            <a:avLst/>
          </a:prstGeom>
          <a:solidFill>
            <a:srgbClr val="4ECDC4">
              <a:alpha val="10000"/>
            </a:srgbClr>
          </a:solidFill>
          <a:ln/>
        </p:spPr>
      </p:sp>
      <p:sp>
        <p:nvSpPr>
          <p:cNvPr id="66" name="Shape 63"/>
          <p:cNvSpPr/>
          <p:nvPr/>
        </p:nvSpPr>
        <p:spPr>
          <a:xfrm>
            <a:off x="4672013" y="2787821"/>
            <a:ext cx="7144" cy="84274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67" name="Text 64"/>
          <p:cNvSpPr/>
          <p:nvPr/>
        </p:nvSpPr>
        <p:spPr>
          <a:xfrm>
            <a:off x="4672013" y="2787821"/>
            <a:ext cx="116281" cy="84274"/>
          </a:xfrm>
          <a:prstGeom prst="rect">
            <a:avLst/>
          </a:prstGeom>
          <a:noFill/>
          <a:ln/>
        </p:spPr>
        <p:txBody>
          <a:bodyPr wrap="none" lIns="25527" tIns="8509" rIns="25527" bIns="8509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337" b="1" dirty="0">
                <a:solidFill>
                  <a:srgbClr val="4ECDC4"/>
                </a:solidFill>
              </a:rPr>
              <a:t>ph</a:t>
            </a:r>
            <a:endParaRPr lang="en-US" sz="337" dirty="0"/>
          </a:p>
        </p:txBody>
      </p:sp>
      <p:sp>
        <p:nvSpPr>
          <p:cNvPr id="68" name="Text 65"/>
          <p:cNvSpPr/>
          <p:nvPr/>
        </p:nvSpPr>
        <p:spPr>
          <a:xfrm>
            <a:off x="4788294" y="2787821"/>
            <a:ext cx="575295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= PasswordHasher()</a:t>
            </a:r>
            <a:endParaRPr lang="en-US" sz="411" dirty="0"/>
          </a:p>
        </p:txBody>
      </p:sp>
      <p:sp>
        <p:nvSpPr>
          <p:cNvPr id="69" name="Shape 66"/>
          <p:cNvSpPr/>
          <p:nvPr/>
        </p:nvSpPr>
        <p:spPr>
          <a:xfrm>
            <a:off x="4672013" y="2952099"/>
            <a:ext cx="227707" cy="84274"/>
          </a:xfrm>
          <a:prstGeom prst="rect">
            <a:avLst/>
          </a:prstGeom>
          <a:solidFill>
            <a:srgbClr val="4ECDC4">
              <a:alpha val="10000"/>
            </a:srgbClr>
          </a:solidFill>
          <a:ln/>
        </p:spPr>
      </p:sp>
      <p:sp>
        <p:nvSpPr>
          <p:cNvPr id="70" name="Shape 67"/>
          <p:cNvSpPr/>
          <p:nvPr/>
        </p:nvSpPr>
        <p:spPr>
          <a:xfrm>
            <a:off x="4672013" y="2952099"/>
            <a:ext cx="7144" cy="84274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71" name="Text 68"/>
          <p:cNvSpPr/>
          <p:nvPr/>
        </p:nvSpPr>
        <p:spPr>
          <a:xfrm>
            <a:off x="4672013" y="2952099"/>
            <a:ext cx="227707" cy="84274"/>
          </a:xfrm>
          <a:prstGeom prst="rect">
            <a:avLst/>
          </a:prstGeom>
          <a:noFill/>
          <a:ln/>
        </p:spPr>
        <p:txBody>
          <a:bodyPr wrap="none" lIns="25527" tIns="8509" rIns="25527" bIns="8509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337" b="1" dirty="0">
                <a:solidFill>
                  <a:srgbClr val="4ECDC4"/>
                </a:solidFill>
              </a:rPr>
              <a:t># Hash</a:t>
            </a:r>
            <a:endParaRPr lang="en-US" sz="337" dirty="0"/>
          </a:p>
        </p:txBody>
      </p:sp>
      <p:sp>
        <p:nvSpPr>
          <p:cNvPr id="72" name="Shape 69"/>
          <p:cNvSpPr/>
          <p:nvPr/>
        </p:nvSpPr>
        <p:spPr>
          <a:xfrm>
            <a:off x="4672013" y="3036373"/>
            <a:ext cx="173850" cy="84274"/>
          </a:xfrm>
          <a:prstGeom prst="rect">
            <a:avLst/>
          </a:prstGeom>
          <a:solidFill>
            <a:srgbClr val="4ECDC4">
              <a:alpha val="10000"/>
            </a:srgbClr>
          </a:solidFill>
          <a:ln/>
        </p:spPr>
      </p:sp>
      <p:sp>
        <p:nvSpPr>
          <p:cNvPr id="73" name="Shape 70"/>
          <p:cNvSpPr/>
          <p:nvPr/>
        </p:nvSpPr>
        <p:spPr>
          <a:xfrm>
            <a:off x="4672013" y="3036373"/>
            <a:ext cx="7144" cy="84274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74" name="Text 71"/>
          <p:cNvSpPr/>
          <p:nvPr/>
        </p:nvSpPr>
        <p:spPr>
          <a:xfrm>
            <a:off x="4672013" y="3036373"/>
            <a:ext cx="173850" cy="84274"/>
          </a:xfrm>
          <a:prstGeom prst="rect">
            <a:avLst/>
          </a:prstGeom>
          <a:noFill/>
          <a:ln/>
        </p:spPr>
        <p:txBody>
          <a:bodyPr wrap="none" lIns="25527" tIns="8509" rIns="25527" bIns="8509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337" b="1" dirty="0">
                <a:solidFill>
                  <a:srgbClr val="4ECDC4"/>
                </a:solidFill>
              </a:rPr>
              <a:t>hash</a:t>
            </a:r>
            <a:endParaRPr lang="en-US" sz="337" dirty="0"/>
          </a:p>
        </p:txBody>
      </p:sp>
      <p:sp>
        <p:nvSpPr>
          <p:cNvPr id="75" name="Text 72"/>
          <p:cNvSpPr/>
          <p:nvPr/>
        </p:nvSpPr>
        <p:spPr>
          <a:xfrm>
            <a:off x="4845862" y="3036373"/>
            <a:ext cx="649300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= ph.hash("senha123")</a:t>
            </a:r>
            <a:endParaRPr lang="en-US" sz="411" dirty="0"/>
          </a:p>
        </p:txBody>
      </p:sp>
      <p:sp>
        <p:nvSpPr>
          <p:cNvPr id="76" name="Shape 73"/>
          <p:cNvSpPr/>
          <p:nvPr/>
        </p:nvSpPr>
        <p:spPr>
          <a:xfrm>
            <a:off x="4672013" y="3200651"/>
            <a:ext cx="316278" cy="84274"/>
          </a:xfrm>
          <a:prstGeom prst="rect">
            <a:avLst/>
          </a:prstGeom>
          <a:solidFill>
            <a:srgbClr val="4ECDC4">
              <a:alpha val="10000"/>
            </a:srgbClr>
          </a:solidFill>
          <a:ln/>
        </p:spPr>
      </p:sp>
      <p:sp>
        <p:nvSpPr>
          <p:cNvPr id="77" name="Shape 74"/>
          <p:cNvSpPr/>
          <p:nvPr/>
        </p:nvSpPr>
        <p:spPr>
          <a:xfrm>
            <a:off x="4672013" y="3200651"/>
            <a:ext cx="7144" cy="84274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78" name="Text 75"/>
          <p:cNvSpPr/>
          <p:nvPr/>
        </p:nvSpPr>
        <p:spPr>
          <a:xfrm>
            <a:off x="4672013" y="3200651"/>
            <a:ext cx="316278" cy="84274"/>
          </a:xfrm>
          <a:prstGeom prst="rect">
            <a:avLst/>
          </a:prstGeom>
          <a:noFill/>
          <a:ln/>
        </p:spPr>
        <p:txBody>
          <a:bodyPr wrap="none" lIns="25527" tIns="8509" rIns="25527" bIns="8509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337" b="1" dirty="0">
                <a:solidFill>
                  <a:srgbClr val="4ECDC4"/>
                </a:solidFill>
              </a:rPr>
              <a:t># Verificar</a:t>
            </a:r>
            <a:endParaRPr lang="en-US" sz="337" dirty="0"/>
          </a:p>
        </p:txBody>
      </p:sp>
      <p:sp>
        <p:nvSpPr>
          <p:cNvPr id="79" name="Shape 76"/>
          <p:cNvSpPr/>
          <p:nvPr/>
        </p:nvSpPr>
        <p:spPr>
          <a:xfrm>
            <a:off x="4672013" y="3284925"/>
            <a:ext cx="435657" cy="84274"/>
          </a:xfrm>
          <a:prstGeom prst="rect">
            <a:avLst/>
          </a:prstGeom>
          <a:solidFill>
            <a:srgbClr val="4ECDC4">
              <a:alpha val="10000"/>
            </a:srgbClr>
          </a:solidFill>
          <a:ln/>
        </p:spPr>
      </p:sp>
      <p:sp>
        <p:nvSpPr>
          <p:cNvPr id="80" name="Shape 77"/>
          <p:cNvSpPr/>
          <p:nvPr/>
        </p:nvSpPr>
        <p:spPr>
          <a:xfrm>
            <a:off x="4672013" y="3284925"/>
            <a:ext cx="7144" cy="84274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81" name="Text 78"/>
          <p:cNvSpPr/>
          <p:nvPr/>
        </p:nvSpPr>
        <p:spPr>
          <a:xfrm>
            <a:off x="4672013" y="3284925"/>
            <a:ext cx="435657" cy="84274"/>
          </a:xfrm>
          <a:prstGeom prst="rect">
            <a:avLst/>
          </a:prstGeom>
          <a:noFill/>
          <a:ln/>
        </p:spPr>
        <p:txBody>
          <a:bodyPr wrap="none" lIns="25527" tIns="8509" rIns="25527" bIns="8509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337" b="1" dirty="0">
                <a:solidFill>
                  <a:srgbClr val="4ECDC4"/>
                </a:solidFill>
              </a:rPr>
              <a:t>ph.verify(hash,</a:t>
            </a:r>
            <a:endParaRPr lang="en-US" sz="337" dirty="0"/>
          </a:p>
        </p:txBody>
      </p:sp>
      <p:sp>
        <p:nvSpPr>
          <p:cNvPr id="82" name="Text 79"/>
          <p:cNvSpPr/>
          <p:nvPr/>
        </p:nvSpPr>
        <p:spPr>
          <a:xfrm>
            <a:off x="5107670" y="3284925"/>
            <a:ext cx="354453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"senha123")</a:t>
            </a:r>
            <a:endParaRPr lang="en-US" sz="411" dirty="0"/>
          </a:p>
        </p:txBody>
      </p:sp>
      <p:sp>
        <p:nvSpPr>
          <p:cNvPr id="83" name="Text 80"/>
          <p:cNvSpPr/>
          <p:nvPr/>
        </p:nvSpPr>
        <p:spPr>
          <a:xfrm>
            <a:off x="4664869" y="3449203"/>
            <a:ext cx="490463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386" b="1" dirty="0">
                <a:solidFill>
                  <a:srgbClr val="4ECDC4"/>
                </a:solidFill>
              </a:rPr>
              <a:t>✓ Implementado</a:t>
            </a:r>
            <a:endParaRPr lang="en-US" sz="386" dirty="0"/>
          </a:p>
        </p:txBody>
      </p:sp>
      <p:sp>
        <p:nvSpPr>
          <p:cNvPr id="84" name="Text 81"/>
          <p:cNvSpPr/>
          <p:nvPr/>
        </p:nvSpPr>
        <p:spPr>
          <a:xfrm>
            <a:off x="285750" y="3779239"/>
            <a:ext cx="8572500" cy="151805"/>
          </a:xfrm>
          <a:prstGeom prst="rect">
            <a:avLst/>
          </a:prstGeom>
          <a:noFill/>
          <a:ln/>
        </p:spPr>
        <p:txBody>
          <a:bodyPr wrap="none" lIns="0" tIns="0" rIns="0" bIns="34036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FF6B35"/>
                </a:solidFill>
              </a:rPr>
              <a:t>Timing-Safe Comparison</a:t>
            </a:r>
            <a:endParaRPr lang="en-US" sz="584" dirty="0"/>
          </a:p>
        </p:txBody>
      </p:sp>
      <p:sp>
        <p:nvSpPr>
          <p:cNvPr id="85" name="Shape 82"/>
          <p:cNvSpPr/>
          <p:nvPr/>
        </p:nvSpPr>
        <p:spPr>
          <a:xfrm>
            <a:off x="285750" y="3995338"/>
            <a:ext cx="8572500" cy="571500"/>
          </a:xfrm>
          <a:prstGeom prst="rect">
            <a:avLst/>
          </a:prstGeom>
          <a:solidFill>
            <a:srgbClr val="0D1F35">
              <a:alpha val="8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86" name="Text 83"/>
          <p:cNvSpPr/>
          <p:nvPr/>
        </p:nvSpPr>
        <p:spPr>
          <a:xfrm>
            <a:off x="285750" y="3995338"/>
            <a:ext cx="8572500" cy="571500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4ECDC4"/>
                </a:solidFill>
              </a:rPr>
              <a:t>from hmac import compare_digest</a:t>
            </a:r>
            <a:endParaRPr lang="en-US" sz="411" dirty="0"/>
          </a:p>
          <a:p>
            <a:pPr algn="l" indent="0" marL="0">
              <a:lnSpc>
                <a:spcPts val="600"/>
              </a:lnSpc>
              <a:buNone/>
            </a:pPr>
            <a:endParaRPr lang="en-US" sz="411" dirty="0"/>
          </a:p>
          <a:p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4ECDC4"/>
                </a:solidFill>
              </a:rPr>
              <a:t>def verify_password(stored_hash, provided_password):</a:t>
            </a:r>
            <a:endParaRPr lang="en-US" sz="411" dirty="0"/>
          </a:p>
          <a:p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4ECDC4"/>
                </a:solidFill>
              </a:rPr>
              <a:t>    computed_hash = argon2.hash(provided_password)</a:t>
            </a:r>
            <a:endParaRPr lang="en-US" sz="411" dirty="0"/>
          </a:p>
          <a:p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4ECDC4"/>
                </a:solidFill>
              </a:rPr>
              <a:t>    return compare_digest(stored_hash, computed_hash)</a:t>
            </a:r>
            <a:endParaRPr lang="en-US" sz="411" dirty="0"/>
          </a:p>
          <a:p>
            <a:pPr algn="l" indent="0" marL="0">
              <a:lnSpc>
                <a:spcPts val="600"/>
              </a:lnSpc>
              <a:buNone/>
            </a:pPr>
            <a:endParaRPr lang="en-US" sz="411" dirty="0"/>
          </a:p>
          <a:p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4ECDC4"/>
                </a:solidFill>
              </a:rPr>
              <a:t># INSEGURO: if stored_hash == provided_hash</a:t>
            </a:r>
            <a:endParaRPr lang="en-US" sz="411" dirty="0"/>
          </a:p>
          <a:p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4ECDC4"/>
                </a:solidFill>
              </a:rPr>
              <a:t># SEGURO: compare_digest() evita timing attacks</a:t>
            </a:r>
            <a:endParaRPr lang="en-US" sz="411" dirty="0"/>
          </a:p>
        </p:txBody>
      </p:sp>
      <p:sp>
        <p:nvSpPr>
          <p:cNvPr id="87" name="Shape 84"/>
          <p:cNvSpPr/>
          <p:nvPr/>
        </p:nvSpPr>
        <p:spPr>
          <a:xfrm>
            <a:off x="285750" y="4809725"/>
            <a:ext cx="2819409" cy="253603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88" name="Shape 85"/>
          <p:cNvSpPr/>
          <p:nvPr/>
        </p:nvSpPr>
        <p:spPr>
          <a:xfrm>
            <a:off x="285750" y="4809725"/>
            <a:ext cx="14288" cy="253603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89" name="Text 86"/>
          <p:cNvSpPr/>
          <p:nvPr/>
        </p:nvSpPr>
        <p:spPr>
          <a:xfrm>
            <a:off x="328613" y="4852588"/>
            <a:ext cx="2724141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386" b="1" dirty="0">
                <a:solidFill>
                  <a:srgbClr val="FF6B35"/>
                </a:solidFill>
              </a:rPr>
              <a:t>Evolução</a:t>
            </a:r>
            <a:endParaRPr lang="en-US" sz="386" dirty="0"/>
          </a:p>
        </p:txBody>
      </p:sp>
      <p:sp>
        <p:nvSpPr>
          <p:cNvPr id="90" name="Text 87"/>
          <p:cNvSpPr/>
          <p:nvPr/>
        </p:nvSpPr>
        <p:spPr>
          <a:xfrm>
            <a:off x="328613" y="4943670"/>
            <a:ext cx="1754516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MD5 (1992) → SHA-256 (2001) → bcrypt (1999) → scrypt (2009) →</a:t>
            </a:r>
            <a:endParaRPr lang="en-US" sz="411" dirty="0"/>
          </a:p>
        </p:txBody>
      </p:sp>
      <p:sp>
        <p:nvSpPr>
          <p:cNvPr id="91" name="Text 88"/>
          <p:cNvSpPr/>
          <p:nvPr/>
        </p:nvSpPr>
        <p:spPr>
          <a:xfrm>
            <a:off x="2083129" y="4943670"/>
            <a:ext cx="385790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386" b="1" dirty="0">
                <a:solidFill>
                  <a:srgbClr val="4ECDC4"/>
                </a:solidFill>
              </a:rPr>
              <a:t>Argon2 (2015)</a:t>
            </a:r>
            <a:endParaRPr lang="en-US" sz="386" dirty="0"/>
          </a:p>
        </p:txBody>
      </p:sp>
      <p:sp>
        <p:nvSpPr>
          <p:cNvPr id="92" name="Shape 89"/>
          <p:cNvSpPr/>
          <p:nvPr/>
        </p:nvSpPr>
        <p:spPr>
          <a:xfrm>
            <a:off x="3152766" y="4809725"/>
            <a:ext cx="2824153" cy="253603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93" name="Shape 90"/>
          <p:cNvSpPr/>
          <p:nvPr/>
        </p:nvSpPr>
        <p:spPr>
          <a:xfrm>
            <a:off x="3152766" y="4809725"/>
            <a:ext cx="14288" cy="253603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94" name="Text 91"/>
          <p:cNvSpPr/>
          <p:nvPr/>
        </p:nvSpPr>
        <p:spPr>
          <a:xfrm>
            <a:off x="3200400" y="4852588"/>
            <a:ext cx="2728913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386" b="1" dirty="0">
                <a:solidFill>
                  <a:srgbClr val="FF6B35"/>
                </a:solidFill>
              </a:rPr>
              <a:t>Conformidade</a:t>
            </a:r>
            <a:endParaRPr lang="en-US" sz="386" dirty="0"/>
          </a:p>
        </p:txBody>
      </p:sp>
      <p:sp>
        <p:nvSpPr>
          <p:cNvPr id="95" name="Text 92"/>
          <p:cNvSpPr/>
          <p:nvPr/>
        </p:nvSpPr>
        <p:spPr>
          <a:xfrm>
            <a:off x="3200400" y="4943670"/>
            <a:ext cx="258096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386" b="1" dirty="0">
                <a:solidFill>
                  <a:srgbClr val="4ECDC4"/>
                </a:solidFill>
              </a:rPr>
              <a:t>✓ OWASP</a:t>
            </a:r>
            <a:endParaRPr lang="en-US" sz="386" dirty="0"/>
          </a:p>
        </p:txBody>
      </p:sp>
      <p:sp>
        <p:nvSpPr>
          <p:cNvPr id="96" name="Text 93"/>
          <p:cNvSpPr/>
          <p:nvPr/>
        </p:nvSpPr>
        <p:spPr>
          <a:xfrm>
            <a:off x="3458496" y="4943670"/>
            <a:ext cx="61224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|</a:t>
            </a:r>
            <a:endParaRPr lang="en-US" sz="411" dirty="0"/>
          </a:p>
        </p:txBody>
      </p:sp>
      <p:sp>
        <p:nvSpPr>
          <p:cNvPr id="97" name="Text 94"/>
          <p:cNvSpPr/>
          <p:nvPr/>
        </p:nvSpPr>
        <p:spPr>
          <a:xfrm>
            <a:off x="3519720" y="4943670"/>
            <a:ext cx="186658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386" b="1" dirty="0">
                <a:solidFill>
                  <a:srgbClr val="4ECDC4"/>
                </a:solidFill>
              </a:rPr>
              <a:t>✓ NIST</a:t>
            </a:r>
            <a:endParaRPr lang="en-US" sz="386" dirty="0"/>
          </a:p>
        </p:txBody>
      </p:sp>
      <p:sp>
        <p:nvSpPr>
          <p:cNvPr id="98" name="Text 95"/>
          <p:cNvSpPr/>
          <p:nvPr/>
        </p:nvSpPr>
        <p:spPr>
          <a:xfrm>
            <a:off x="3706378" y="4943670"/>
            <a:ext cx="61224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|</a:t>
            </a:r>
            <a:endParaRPr lang="en-US" sz="411" dirty="0"/>
          </a:p>
        </p:txBody>
      </p:sp>
      <p:sp>
        <p:nvSpPr>
          <p:cNvPr id="99" name="Text 96"/>
          <p:cNvSpPr/>
          <p:nvPr/>
        </p:nvSpPr>
        <p:spPr>
          <a:xfrm>
            <a:off x="3767603" y="4943670"/>
            <a:ext cx="212052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386" b="1" dirty="0">
                <a:solidFill>
                  <a:srgbClr val="4ECDC4"/>
                </a:solidFill>
              </a:rPr>
              <a:t>✓ GDPR</a:t>
            </a:r>
            <a:endParaRPr lang="en-US" sz="386" dirty="0"/>
          </a:p>
        </p:txBody>
      </p:sp>
      <p:sp>
        <p:nvSpPr>
          <p:cNvPr id="100" name="Shape 97"/>
          <p:cNvSpPr/>
          <p:nvPr/>
        </p:nvSpPr>
        <p:spPr>
          <a:xfrm>
            <a:off x="6029325" y="4809725"/>
            <a:ext cx="2828925" cy="253603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01" name="Shape 98"/>
          <p:cNvSpPr/>
          <p:nvPr/>
        </p:nvSpPr>
        <p:spPr>
          <a:xfrm>
            <a:off x="6029325" y="4809725"/>
            <a:ext cx="14288" cy="253603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02" name="Text 99"/>
          <p:cNvSpPr/>
          <p:nvPr/>
        </p:nvSpPr>
        <p:spPr>
          <a:xfrm>
            <a:off x="6081731" y="4852588"/>
            <a:ext cx="2733684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386" b="1" dirty="0">
                <a:solidFill>
                  <a:srgbClr val="FF6B35"/>
                </a:solidFill>
              </a:rPr>
              <a:t>Status</a:t>
            </a:r>
            <a:endParaRPr lang="en-US" sz="386" dirty="0"/>
          </a:p>
        </p:txBody>
      </p:sp>
      <p:sp>
        <p:nvSpPr>
          <p:cNvPr id="103" name="Text 100"/>
          <p:cNvSpPr/>
          <p:nvPr/>
        </p:nvSpPr>
        <p:spPr>
          <a:xfrm>
            <a:off x="6081731" y="4943670"/>
            <a:ext cx="200444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386" b="1" dirty="0">
                <a:solidFill>
                  <a:srgbClr val="4ECDC4"/>
                </a:solidFill>
              </a:rPr>
              <a:t>✓ Ativo</a:t>
            </a:r>
            <a:endParaRPr lang="en-US" sz="386" dirty="0"/>
          </a:p>
        </p:txBody>
      </p:sp>
      <p:sp>
        <p:nvSpPr>
          <p:cNvPr id="104" name="Text 101"/>
          <p:cNvSpPr/>
          <p:nvPr/>
        </p:nvSpPr>
        <p:spPr>
          <a:xfrm>
            <a:off x="6282175" y="4943670"/>
            <a:ext cx="605237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411" dirty="0">
                <a:solidFill>
                  <a:srgbClr val="E8F1F5"/>
                </a:solidFill>
              </a:rPr>
              <a:t>em todas as senhas |</a:t>
            </a:r>
            <a:endParaRPr lang="en-US" sz="411" dirty="0"/>
          </a:p>
        </p:txBody>
      </p:sp>
      <p:sp>
        <p:nvSpPr>
          <p:cNvPr id="105" name="Text 102"/>
          <p:cNvSpPr/>
          <p:nvPr/>
        </p:nvSpPr>
        <p:spPr>
          <a:xfrm>
            <a:off x="6887412" y="4943670"/>
            <a:ext cx="381549" cy="7679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386" b="1" dirty="0">
                <a:solidFill>
                  <a:srgbClr val="4ECDC4"/>
                </a:solidFill>
              </a:rPr>
              <a:t>✓ Automático</a:t>
            </a:r>
            <a:endParaRPr lang="en-US" sz="386" dirty="0"/>
          </a:p>
        </p:txBody>
      </p:sp>
      <p:sp>
        <p:nvSpPr>
          <p:cNvPr id="106" name="Text 103"/>
          <p:cNvSpPr/>
          <p:nvPr/>
        </p:nvSpPr>
        <p:spPr>
          <a:xfrm>
            <a:off x="285750" y="5156197"/>
            <a:ext cx="8572500" cy="110728"/>
          </a:xfrm>
          <a:prstGeom prst="rect">
            <a:avLst/>
          </a:prstGeom>
          <a:noFill/>
          <a:ln/>
        </p:spPr>
        <p:txBody>
          <a:bodyPr wrap="square" lIns="0" tIns="25527" rIns="0" bIns="0" rtlCol="0" anchor="t">
            <a:spAutoFit/>
          </a:bodyPr>
          <a:lstStyle/>
          <a:p>
            <a:pPr algn="l" indent="0" marL="0">
              <a:lnSpc>
                <a:spcPts val="500"/>
              </a:lnSpc>
              <a:buNone/>
            </a:pPr>
            <a:r>
              <a:rPr lang="en-US" sz="411" dirty="0">
                <a:solidFill>
                  <a:srgbClr val="4ECDC4"/>
                </a:solidFill>
              </a:rPr>
              <a:t>← Slide anterior: Características do Argon2 (Vencedor PHC, Resistência, Memória, Tempo, Salt, Verificação)</a:t>
            </a:r>
            <a:endParaRPr lang="en-US" sz="41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8" b="1" spc="2" kern="0" dirty="0">
                <a:solidFill>
                  <a:srgbClr val="00D9FF"/>
                </a:solidFill>
              </a:rPr>
              <a:t>RESUMO EXECUTIVO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428625" y="835819"/>
            <a:ext cx="82867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spc="1" kern="0" dirty="0">
                <a:solidFill>
                  <a:srgbClr val="4ECDC4">
                    <a:alpha val="90000"/>
                  </a:srgbClr>
                </a:solidFill>
              </a:rPr>
              <a:t>Arquitetura de Deploy Pronta para Produção</a:t>
            </a:r>
            <a:endParaRPr lang="en-US" sz="727" dirty="0"/>
          </a:p>
        </p:txBody>
      </p:sp>
      <p:sp>
        <p:nvSpPr>
          <p:cNvPr id="5" name="Shape 2"/>
          <p:cNvSpPr/>
          <p:nvPr/>
        </p:nvSpPr>
        <p:spPr>
          <a:xfrm>
            <a:off x="428625" y="1307306"/>
            <a:ext cx="2666991" cy="2331207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71500" y="1450181"/>
            <a:ext cx="2381241" cy="212527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Arquitetura</a:t>
            </a:r>
            <a:endParaRPr lang="en-US" sz="634" dirty="0"/>
          </a:p>
        </p:txBody>
      </p:sp>
      <p:sp>
        <p:nvSpPr>
          <p:cNvPr id="7" name="Text 4"/>
          <p:cNvSpPr/>
          <p:nvPr/>
        </p:nvSpPr>
        <p:spPr>
          <a:xfrm>
            <a:off x="571500" y="1748433"/>
            <a:ext cx="2381241" cy="198574"/>
          </a:xfrm>
          <a:prstGeom prst="rect">
            <a:avLst/>
          </a:prstGeom>
          <a:noFill/>
          <a:ln/>
        </p:spPr>
        <p:txBody>
          <a:bodyPr wrap="square" lIns="0" tIns="51054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Ubuntu 20.04+ LTS</a:t>
            </a:r>
            <a:endParaRPr lang="en-US" sz="568" dirty="0"/>
          </a:p>
        </p:txBody>
      </p:sp>
      <p:sp>
        <p:nvSpPr>
          <p:cNvPr id="8" name="Text 5"/>
          <p:cNvSpPr/>
          <p:nvPr/>
        </p:nvSpPr>
        <p:spPr>
          <a:xfrm>
            <a:off x="571500" y="2004157"/>
            <a:ext cx="2381241" cy="198574"/>
          </a:xfrm>
          <a:prstGeom prst="rect">
            <a:avLst/>
          </a:prstGeom>
          <a:noFill/>
          <a:ln/>
        </p:spPr>
        <p:txBody>
          <a:bodyPr wrap="square" lIns="0" tIns="51054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Python 3.11 + Flask 3.1.2</a:t>
            </a:r>
            <a:endParaRPr lang="en-US" sz="568" dirty="0"/>
          </a:p>
        </p:txBody>
      </p:sp>
      <p:sp>
        <p:nvSpPr>
          <p:cNvPr id="9" name="Text 6"/>
          <p:cNvSpPr/>
          <p:nvPr/>
        </p:nvSpPr>
        <p:spPr>
          <a:xfrm>
            <a:off x="571500" y="2259881"/>
            <a:ext cx="2381241" cy="198574"/>
          </a:xfrm>
          <a:prstGeom prst="rect">
            <a:avLst/>
          </a:prstGeom>
          <a:noFill/>
          <a:ln/>
        </p:spPr>
        <p:txBody>
          <a:bodyPr wrap="square" lIns="0" tIns="51054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SQLAlchemy ORM</a:t>
            </a:r>
            <a:endParaRPr lang="en-US" sz="568" dirty="0"/>
          </a:p>
        </p:txBody>
      </p:sp>
      <p:sp>
        <p:nvSpPr>
          <p:cNvPr id="10" name="Text 7"/>
          <p:cNvSpPr/>
          <p:nvPr/>
        </p:nvSpPr>
        <p:spPr>
          <a:xfrm>
            <a:off x="571500" y="2515605"/>
            <a:ext cx="2381241" cy="198574"/>
          </a:xfrm>
          <a:prstGeom prst="rect">
            <a:avLst/>
          </a:prstGeom>
          <a:noFill/>
          <a:ln/>
        </p:spPr>
        <p:txBody>
          <a:bodyPr wrap="square" lIns="0" tIns="51054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Gunicorn 21.2+ (multi-worker)</a:t>
            </a:r>
            <a:endParaRPr lang="en-US" sz="568" dirty="0"/>
          </a:p>
        </p:txBody>
      </p:sp>
      <p:sp>
        <p:nvSpPr>
          <p:cNvPr id="11" name="Text 8"/>
          <p:cNvSpPr/>
          <p:nvPr/>
        </p:nvSpPr>
        <p:spPr>
          <a:xfrm>
            <a:off x="571500" y="2771329"/>
            <a:ext cx="2381241" cy="198574"/>
          </a:xfrm>
          <a:prstGeom prst="rect">
            <a:avLst/>
          </a:prstGeom>
          <a:noFill/>
          <a:ln/>
        </p:spPr>
        <p:txBody>
          <a:bodyPr wrap="square" lIns="0" tIns="51054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Nginx 1.18+ (proxy reverso)</a:t>
            </a:r>
            <a:endParaRPr lang="en-US" sz="568" dirty="0"/>
          </a:p>
        </p:txBody>
      </p:sp>
      <p:sp>
        <p:nvSpPr>
          <p:cNvPr id="12" name="Text 9"/>
          <p:cNvSpPr/>
          <p:nvPr/>
        </p:nvSpPr>
        <p:spPr>
          <a:xfrm>
            <a:off x="571500" y="3027052"/>
            <a:ext cx="2381241" cy="198574"/>
          </a:xfrm>
          <a:prstGeom prst="rect">
            <a:avLst/>
          </a:prstGeom>
          <a:noFill/>
          <a:ln/>
        </p:spPr>
        <p:txBody>
          <a:bodyPr wrap="square" lIns="0" tIns="51054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SQLite local</a:t>
            </a:r>
            <a:endParaRPr lang="en-US" sz="568" dirty="0"/>
          </a:p>
        </p:txBody>
      </p:sp>
      <p:sp>
        <p:nvSpPr>
          <p:cNvPr id="13" name="Text 10"/>
          <p:cNvSpPr/>
          <p:nvPr/>
        </p:nvSpPr>
        <p:spPr>
          <a:xfrm>
            <a:off x="571500" y="3282776"/>
            <a:ext cx="2381241" cy="198574"/>
          </a:xfrm>
          <a:prstGeom prst="rect">
            <a:avLst/>
          </a:prstGeom>
          <a:noFill/>
          <a:ln/>
        </p:spPr>
        <p:txBody>
          <a:bodyPr wrap="square" lIns="0" tIns="51054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Let's Encrypt + Certbot</a:t>
            </a:r>
            <a:endParaRPr lang="en-US" sz="568" dirty="0"/>
          </a:p>
        </p:txBody>
      </p:sp>
      <p:sp>
        <p:nvSpPr>
          <p:cNvPr id="14" name="Shape 11"/>
          <p:cNvSpPr/>
          <p:nvPr/>
        </p:nvSpPr>
        <p:spPr>
          <a:xfrm>
            <a:off x="3238491" y="1307306"/>
            <a:ext cx="2666991" cy="2331207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3381366" y="1450181"/>
            <a:ext cx="2381241" cy="212527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Segurança</a:t>
            </a:r>
            <a:endParaRPr lang="en-US" sz="634" dirty="0"/>
          </a:p>
        </p:txBody>
      </p:sp>
      <p:sp>
        <p:nvSpPr>
          <p:cNvPr id="16" name="Text 13"/>
          <p:cNvSpPr/>
          <p:nvPr/>
        </p:nvSpPr>
        <p:spPr>
          <a:xfrm>
            <a:off x="3381366" y="1748433"/>
            <a:ext cx="2381241" cy="198574"/>
          </a:xfrm>
          <a:prstGeom prst="rect">
            <a:avLst/>
          </a:prstGeom>
          <a:noFill/>
          <a:ln/>
        </p:spPr>
        <p:txBody>
          <a:bodyPr wrap="square" lIns="0" tIns="51054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HTTPS obrigatório (TLS 1.2/1.3)</a:t>
            </a:r>
            <a:endParaRPr lang="en-US" sz="568" dirty="0"/>
          </a:p>
        </p:txBody>
      </p:sp>
      <p:sp>
        <p:nvSpPr>
          <p:cNvPr id="17" name="Text 14"/>
          <p:cNvSpPr/>
          <p:nvPr/>
        </p:nvSpPr>
        <p:spPr>
          <a:xfrm>
            <a:off x="3381366" y="2004157"/>
            <a:ext cx="2381241" cy="198574"/>
          </a:xfrm>
          <a:prstGeom prst="rect">
            <a:avLst/>
          </a:prstGeom>
          <a:noFill/>
          <a:ln/>
        </p:spPr>
        <p:txBody>
          <a:bodyPr wrap="square" lIns="0" tIns="51054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HSTS (1 ano)</a:t>
            </a:r>
            <a:endParaRPr lang="en-US" sz="568" dirty="0"/>
          </a:p>
        </p:txBody>
      </p:sp>
      <p:sp>
        <p:nvSpPr>
          <p:cNvPr id="18" name="Text 15"/>
          <p:cNvSpPr/>
          <p:nvPr/>
        </p:nvSpPr>
        <p:spPr>
          <a:xfrm>
            <a:off x="3381366" y="2259881"/>
            <a:ext cx="2381241" cy="198574"/>
          </a:xfrm>
          <a:prstGeom prst="rect">
            <a:avLst/>
          </a:prstGeom>
          <a:noFill/>
          <a:ln/>
        </p:spPr>
        <p:txBody>
          <a:bodyPr wrap="square" lIns="0" tIns="51054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Headers de segurança</a:t>
            </a:r>
            <a:endParaRPr lang="en-US" sz="568" dirty="0"/>
          </a:p>
        </p:txBody>
      </p:sp>
      <p:sp>
        <p:nvSpPr>
          <p:cNvPr id="19" name="Text 16"/>
          <p:cNvSpPr/>
          <p:nvPr/>
        </p:nvSpPr>
        <p:spPr>
          <a:xfrm>
            <a:off x="3381366" y="2515605"/>
            <a:ext cx="2381241" cy="198574"/>
          </a:xfrm>
          <a:prstGeom prst="rect">
            <a:avLst/>
          </a:prstGeom>
          <a:noFill/>
          <a:ln/>
        </p:spPr>
        <p:txBody>
          <a:bodyPr wrap="square" lIns="0" tIns="51054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Criptografia Argon2</a:t>
            </a:r>
            <a:endParaRPr lang="en-US" sz="568" dirty="0"/>
          </a:p>
        </p:txBody>
      </p:sp>
      <p:sp>
        <p:nvSpPr>
          <p:cNvPr id="20" name="Text 17"/>
          <p:cNvSpPr/>
          <p:nvPr/>
        </p:nvSpPr>
        <p:spPr>
          <a:xfrm>
            <a:off x="3381366" y="2771329"/>
            <a:ext cx="2381241" cy="198574"/>
          </a:xfrm>
          <a:prstGeom prst="rect">
            <a:avLst/>
          </a:prstGeom>
          <a:noFill/>
          <a:ln/>
        </p:spPr>
        <p:txBody>
          <a:bodyPr wrap="square" lIns="0" tIns="51054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Proteção XSS/CSRF/Clickjacking</a:t>
            </a:r>
            <a:endParaRPr lang="en-US" sz="568" dirty="0"/>
          </a:p>
        </p:txBody>
      </p:sp>
      <p:sp>
        <p:nvSpPr>
          <p:cNvPr id="21" name="Text 18"/>
          <p:cNvSpPr/>
          <p:nvPr/>
        </p:nvSpPr>
        <p:spPr>
          <a:xfrm>
            <a:off x="3381366" y="3027052"/>
            <a:ext cx="2381241" cy="198574"/>
          </a:xfrm>
          <a:prstGeom prst="rect">
            <a:avLst/>
          </a:prstGeom>
          <a:noFill/>
          <a:ln/>
        </p:spPr>
        <p:txBody>
          <a:bodyPr wrap="square" lIns="0" tIns="51054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Firewall UFW</a:t>
            </a:r>
            <a:endParaRPr lang="en-US" sz="568" dirty="0"/>
          </a:p>
        </p:txBody>
      </p:sp>
      <p:sp>
        <p:nvSpPr>
          <p:cNvPr id="22" name="Text 19"/>
          <p:cNvSpPr/>
          <p:nvPr/>
        </p:nvSpPr>
        <p:spPr>
          <a:xfrm>
            <a:off x="3381366" y="3282776"/>
            <a:ext cx="2381241" cy="198574"/>
          </a:xfrm>
          <a:prstGeom prst="rect">
            <a:avLst/>
          </a:prstGeom>
          <a:noFill/>
          <a:ln/>
        </p:spPr>
        <p:txBody>
          <a:bodyPr wrap="square" lIns="0" tIns="51054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Validação CPF/CNPJ</a:t>
            </a:r>
            <a:endParaRPr lang="en-US" sz="568" dirty="0"/>
          </a:p>
        </p:txBody>
      </p:sp>
      <p:sp>
        <p:nvSpPr>
          <p:cNvPr id="23" name="Shape 20"/>
          <p:cNvSpPr/>
          <p:nvPr/>
        </p:nvSpPr>
        <p:spPr>
          <a:xfrm>
            <a:off x="6048356" y="1307306"/>
            <a:ext cx="2667019" cy="2331207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6191231" y="1450181"/>
            <a:ext cx="2381269" cy="212527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Performance &amp; Automação</a:t>
            </a:r>
            <a:endParaRPr lang="en-US" sz="634" dirty="0"/>
          </a:p>
        </p:txBody>
      </p:sp>
      <p:sp>
        <p:nvSpPr>
          <p:cNvPr id="25" name="Text 22"/>
          <p:cNvSpPr/>
          <p:nvPr/>
        </p:nvSpPr>
        <p:spPr>
          <a:xfrm>
            <a:off x="6191231" y="1748433"/>
            <a:ext cx="2381269" cy="198574"/>
          </a:xfrm>
          <a:prstGeom prst="rect">
            <a:avLst/>
          </a:prstGeom>
          <a:noFill/>
          <a:ln/>
        </p:spPr>
        <p:txBody>
          <a:bodyPr wrap="square" lIns="0" tIns="51054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Load balancing (4+ workers)</a:t>
            </a:r>
            <a:endParaRPr lang="en-US" sz="568" dirty="0"/>
          </a:p>
        </p:txBody>
      </p:sp>
      <p:sp>
        <p:nvSpPr>
          <p:cNvPr id="26" name="Text 23"/>
          <p:cNvSpPr/>
          <p:nvPr/>
        </p:nvSpPr>
        <p:spPr>
          <a:xfrm>
            <a:off x="6191231" y="2004157"/>
            <a:ext cx="2381269" cy="198574"/>
          </a:xfrm>
          <a:prstGeom prst="rect">
            <a:avLst/>
          </a:prstGeom>
          <a:noFill/>
          <a:ln/>
        </p:spPr>
        <p:txBody>
          <a:bodyPr wrap="square" lIns="0" tIns="51054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Compressão Gzip</a:t>
            </a:r>
            <a:endParaRPr lang="en-US" sz="568" dirty="0"/>
          </a:p>
        </p:txBody>
      </p:sp>
      <p:sp>
        <p:nvSpPr>
          <p:cNvPr id="27" name="Text 24"/>
          <p:cNvSpPr/>
          <p:nvPr/>
        </p:nvSpPr>
        <p:spPr>
          <a:xfrm>
            <a:off x="6191231" y="2259881"/>
            <a:ext cx="2381269" cy="198574"/>
          </a:xfrm>
          <a:prstGeom prst="rect">
            <a:avLst/>
          </a:prstGeom>
          <a:noFill/>
          <a:ln/>
        </p:spPr>
        <p:txBody>
          <a:bodyPr wrap="square" lIns="0" tIns="51054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Cache estático (30 dias)</a:t>
            </a:r>
            <a:endParaRPr lang="en-US" sz="568" dirty="0"/>
          </a:p>
        </p:txBody>
      </p:sp>
      <p:sp>
        <p:nvSpPr>
          <p:cNvPr id="28" name="Text 25"/>
          <p:cNvSpPr/>
          <p:nvPr/>
        </p:nvSpPr>
        <p:spPr>
          <a:xfrm>
            <a:off x="6191231" y="2515605"/>
            <a:ext cx="2381269" cy="198574"/>
          </a:xfrm>
          <a:prstGeom prst="rect">
            <a:avLst/>
          </a:prstGeom>
          <a:noFill/>
          <a:ln/>
        </p:spPr>
        <p:txBody>
          <a:bodyPr wrap="square" lIns="0" tIns="51054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Connection pooling</a:t>
            </a:r>
            <a:endParaRPr lang="en-US" sz="568" dirty="0"/>
          </a:p>
        </p:txBody>
      </p:sp>
      <p:sp>
        <p:nvSpPr>
          <p:cNvPr id="29" name="Text 26"/>
          <p:cNvSpPr/>
          <p:nvPr/>
        </p:nvSpPr>
        <p:spPr>
          <a:xfrm>
            <a:off x="6191231" y="2771329"/>
            <a:ext cx="2381269" cy="198574"/>
          </a:xfrm>
          <a:prstGeom prst="rect">
            <a:avLst/>
          </a:prstGeom>
          <a:noFill/>
          <a:ln/>
        </p:spPr>
        <p:txBody>
          <a:bodyPr wrap="square" lIns="0" tIns="51054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Renovação SSL automática</a:t>
            </a:r>
            <a:endParaRPr lang="en-US" sz="568" dirty="0"/>
          </a:p>
        </p:txBody>
      </p:sp>
      <p:sp>
        <p:nvSpPr>
          <p:cNvPr id="30" name="Text 27"/>
          <p:cNvSpPr/>
          <p:nvPr/>
        </p:nvSpPr>
        <p:spPr>
          <a:xfrm>
            <a:off x="6191231" y="3027052"/>
            <a:ext cx="2381269" cy="198574"/>
          </a:xfrm>
          <a:prstGeom prst="rect">
            <a:avLst/>
          </a:prstGeom>
          <a:noFill/>
          <a:ln/>
        </p:spPr>
        <p:txBody>
          <a:bodyPr wrap="square" lIns="0" tIns="51054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Auto-start systemd</a:t>
            </a:r>
            <a:endParaRPr lang="en-US" sz="568" dirty="0"/>
          </a:p>
        </p:txBody>
      </p:sp>
      <p:sp>
        <p:nvSpPr>
          <p:cNvPr id="31" name="Text 28"/>
          <p:cNvSpPr/>
          <p:nvPr/>
        </p:nvSpPr>
        <p:spPr>
          <a:xfrm>
            <a:off x="6191231" y="3282776"/>
            <a:ext cx="2381269" cy="198574"/>
          </a:xfrm>
          <a:prstGeom prst="rect">
            <a:avLst/>
          </a:prstGeom>
          <a:noFill/>
          <a:ln/>
        </p:spPr>
        <p:txBody>
          <a:bodyPr wrap="square" lIns="0" tIns="51054" rIns="0" bIns="51054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Logs rotativos</a:t>
            </a:r>
            <a:endParaRPr lang="en-US" sz="568" dirty="0"/>
          </a:p>
        </p:txBody>
      </p:sp>
      <p:sp>
        <p:nvSpPr>
          <p:cNvPr id="32" name="Shape 29"/>
          <p:cNvSpPr/>
          <p:nvPr/>
        </p:nvSpPr>
        <p:spPr>
          <a:xfrm>
            <a:off x="428625" y="3917119"/>
            <a:ext cx="8286750" cy="297163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33" name="Shape 30"/>
          <p:cNvSpPr/>
          <p:nvPr/>
        </p:nvSpPr>
        <p:spPr>
          <a:xfrm>
            <a:off x="428625" y="3917119"/>
            <a:ext cx="14288" cy="297163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34" name="Text 31"/>
          <p:cNvSpPr/>
          <p:nvPr/>
        </p:nvSpPr>
        <p:spPr>
          <a:xfrm>
            <a:off x="428625" y="3917119"/>
            <a:ext cx="8286750" cy="29716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00D9FF"/>
                </a:solidFill>
              </a:rPr>
              <a:t>→ Próximo slide: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 Métricas de performance (Throughput ~1000 req/s, Latência 50-200ms, Uptime 99.9%), status final e instruções de deploy em 3 passos</a:t>
            </a:r>
            <a:endParaRPr lang="en-US" sz="534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845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spc="1" kern="0" dirty="0">
                <a:solidFill>
                  <a:srgbClr val="00D9FF"/>
                </a:solidFill>
              </a:rPr>
              <a:t>RESUMO EXECUTIVO - CONTINUAÇÃO</a:t>
            </a:r>
            <a:endParaRPr lang="en-US" sz="1397" dirty="0"/>
          </a:p>
        </p:txBody>
      </p:sp>
      <p:sp>
        <p:nvSpPr>
          <p:cNvPr id="4" name="Text 1"/>
          <p:cNvSpPr/>
          <p:nvPr/>
        </p:nvSpPr>
        <p:spPr>
          <a:xfrm>
            <a:off x="285750" y="580430"/>
            <a:ext cx="857250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4ECDC4">
                    <a:alpha val="90000"/>
                  </a:srgbClr>
                </a:solidFill>
              </a:rPr>
              <a:t>Métricas de Performance • Status Final • Instruções de Deploy</a:t>
            </a:r>
            <a:endParaRPr lang="en-US" sz="621" dirty="0"/>
          </a:p>
        </p:txBody>
      </p:sp>
      <p:sp>
        <p:nvSpPr>
          <p:cNvPr id="5" name="Text 2"/>
          <p:cNvSpPr/>
          <p:nvPr/>
        </p:nvSpPr>
        <p:spPr>
          <a:xfrm>
            <a:off x="285750" y="867966"/>
            <a:ext cx="8572500" cy="158948"/>
          </a:xfrm>
          <a:prstGeom prst="rect">
            <a:avLst/>
          </a:prstGeom>
          <a:noFill/>
          <a:ln/>
        </p:spPr>
        <p:txBody>
          <a:bodyPr wrap="square" lIns="0" tIns="0" rIns="0" bIns="42545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FF6B35"/>
                </a:solidFill>
              </a:rPr>
              <a:t>Métricas de Performance</a:t>
            </a:r>
            <a:endParaRPr lang="en-US" sz="584" dirty="0"/>
          </a:p>
        </p:txBody>
      </p:sp>
      <p:sp>
        <p:nvSpPr>
          <p:cNvPr id="6" name="Shape 3"/>
          <p:cNvSpPr/>
          <p:nvPr/>
        </p:nvSpPr>
        <p:spPr>
          <a:xfrm>
            <a:off x="285750" y="1084064"/>
            <a:ext cx="2089547" cy="596503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71475" y="1169789"/>
            <a:ext cx="1918097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485" b="1" spc="1" kern="0" dirty="0">
                <a:solidFill>
                  <a:srgbClr val="FF6B35"/>
                </a:solidFill>
              </a:rPr>
              <a:t>Throughput</a:t>
            </a:r>
            <a:endParaRPr lang="en-US" sz="485" dirty="0"/>
          </a:p>
        </p:txBody>
      </p:sp>
      <p:sp>
        <p:nvSpPr>
          <p:cNvPr id="8" name="Text 5"/>
          <p:cNvSpPr/>
          <p:nvPr/>
        </p:nvSpPr>
        <p:spPr>
          <a:xfrm>
            <a:off x="371475" y="1303734"/>
            <a:ext cx="191809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spc="1" kern="0" dirty="0">
                <a:solidFill>
                  <a:srgbClr val="00D9FF"/>
                </a:solidFill>
              </a:rPr>
              <a:t>~1000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371475" y="1493044"/>
            <a:ext cx="1918097" cy="875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6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req/s</a:t>
            </a:r>
            <a:endParaRPr lang="en-US" sz="463" dirty="0"/>
          </a:p>
        </p:txBody>
      </p:sp>
      <p:sp>
        <p:nvSpPr>
          <p:cNvPr id="10" name="Shape 7"/>
          <p:cNvSpPr/>
          <p:nvPr/>
        </p:nvSpPr>
        <p:spPr>
          <a:xfrm>
            <a:off x="2446734" y="1084064"/>
            <a:ext cx="2089547" cy="596503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532459" y="1169789"/>
            <a:ext cx="1918097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485" b="1" spc="1" kern="0" dirty="0">
                <a:solidFill>
                  <a:srgbClr val="FF6B35"/>
                </a:solidFill>
              </a:rPr>
              <a:t>Latência</a:t>
            </a:r>
            <a:endParaRPr lang="en-US" sz="485" dirty="0"/>
          </a:p>
        </p:txBody>
      </p:sp>
      <p:sp>
        <p:nvSpPr>
          <p:cNvPr id="12" name="Text 9"/>
          <p:cNvSpPr/>
          <p:nvPr/>
        </p:nvSpPr>
        <p:spPr>
          <a:xfrm>
            <a:off x="2532459" y="1303734"/>
            <a:ext cx="191809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spc="1" kern="0" dirty="0">
                <a:solidFill>
                  <a:srgbClr val="00D9FF"/>
                </a:solidFill>
              </a:rPr>
              <a:t>50-200</a:t>
            </a:r>
            <a:endParaRPr lang="en-US" sz="885" dirty="0"/>
          </a:p>
        </p:txBody>
      </p:sp>
      <p:sp>
        <p:nvSpPr>
          <p:cNvPr id="13" name="Text 10"/>
          <p:cNvSpPr/>
          <p:nvPr/>
        </p:nvSpPr>
        <p:spPr>
          <a:xfrm>
            <a:off x="2532459" y="1493044"/>
            <a:ext cx="1918097" cy="875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6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ms</a:t>
            </a:r>
            <a:endParaRPr lang="en-US" sz="463" dirty="0"/>
          </a:p>
        </p:txBody>
      </p:sp>
      <p:sp>
        <p:nvSpPr>
          <p:cNvPr id="14" name="Shape 11"/>
          <p:cNvSpPr/>
          <p:nvPr/>
        </p:nvSpPr>
        <p:spPr>
          <a:xfrm>
            <a:off x="4607719" y="1084064"/>
            <a:ext cx="2089547" cy="596503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693444" y="1169789"/>
            <a:ext cx="1918097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485" b="1" spc="1" kern="0" dirty="0">
                <a:solidFill>
                  <a:srgbClr val="FF6B35"/>
                </a:solidFill>
              </a:rPr>
              <a:t>Uptime</a:t>
            </a:r>
            <a:endParaRPr lang="en-US" sz="485" dirty="0"/>
          </a:p>
        </p:txBody>
      </p:sp>
      <p:sp>
        <p:nvSpPr>
          <p:cNvPr id="16" name="Text 13"/>
          <p:cNvSpPr/>
          <p:nvPr/>
        </p:nvSpPr>
        <p:spPr>
          <a:xfrm>
            <a:off x="4693444" y="1303734"/>
            <a:ext cx="191809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spc="1" kern="0" dirty="0">
                <a:solidFill>
                  <a:srgbClr val="00D9FF"/>
                </a:solidFill>
              </a:rPr>
              <a:t>99.9%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4693444" y="1493044"/>
            <a:ext cx="1918097" cy="875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6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com restart</a:t>
            </a:r>
            <a:endParaRPr lang="en-US" sz="463" dirty="0"/>
          </a:p>
        </p:txBody>
      </p:sp>
      <p:sp>
        <p:nvSpPr>
          <p:cNvPr id="18" name="Shape 15"/>
          <p:cNvSpPr/>
          <p:nvPr/>
        </p:nvSpPr>
        <p:spPr>
          <a:xfrm>
            <a:off x="6768703" y="1084064"/>
            <a:ext cx="2089547" cy="596503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854428" y="1169789"/>
            <a:ext cx="1918097" cy="9822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485" b="1" spc="1" kern="0" dirty="0">
                <a:solidFill>
                  <a:srgbClr val="FF6B35"/>
                </a:solidFill>
              </a:rPr>
              <a:t>Deploy</a:t>
            </a:r>
            <a:endParaRPr lang="en-US" sz="485" dirty="0"/>
          </a:p>
        </p:txBody>
      </p:sp>
      <p:sp>
        <p:nvSpPr>
          <p:cNvPr id="20" name="Text 17"/>
          <p:cNvSpPr/>
          <p:nvPr/>
        </p:nvSpPr>
        <p:spPr>
          <a:xfrm>
            <a:off x="6854428" y="1303734"/>
            <a:ext cx="191809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spc="1" kern="0" dirty="0">
                <a:solidFill>
                  <a:srgbClr val="00D9FF"/>
                </a:solidFill>
              </a:rPr>
              <a:t>5-10</a:t>
            </a:r>
            <a:endParaRPr lang="en-US" sz="885" dirty="0"/>
          </a:p>
        </p:txBody>
      </p:sp>
      <p:sp>
        <p:nvSpPr>
          <p:cNvPr id="21" name="Text 18"/>
          <p:cNvSpPr/>
          <p:nvPr/>
        </p:nvSpPr>
        <p:spPr>
          <a:xfrm>
            <a:off x="6854428" y="1493044"/>
            <a:ext cx="1918097" cy="875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6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minutos</a:t>
            </a:r>
            <a:endParaRPr lang="en-US" sz="463" dirty="0"/>
          </a:p>
        </p:txBody>
      </p:sp>
      <p:sp>
        <p:nvSpPr>
          <p:cNvPr id="22" name="Text 19"/>
          <p:cNvSpPr/>
          <p:nvPr/>
        </p:nvSpPr>
        <p:spPr>
          <a:xfrm>
            <a:off x="285750" y="1930598"/>
            <a:ext cx="8572500" cy="158948"/>
          </a:xfrm>
          <a:prstGeom prst="rect">
            <a:avLst/>
          </a:prstGeom>
          <a:noFill/>
          <a:ln/>
        </p:spPr>
        <p:txBody>
          <a:bodyPr wrap="square" lIns="0" tIns="0" rIns="0" bIns="42545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FF6B35"/>
                </a:solidFill>
              </a:rPr>
              <a:t>Status Final</a:t>
            </a:r>
            <a:endParaRPr lang="en-US" sz="584" dirty="0"/>
          </a:p>
        </p:txBody>
      </p:sp>
      <p:sp>
        <p:nvSpPr>
          <p:cNvPr id="23" name="Shape 20"/>
          <p:cNvSpPr/>
          <p:nvPr/>
        </p:nvSpPr>
        <p:spPr>
          <a:xfrm>
            <a:off x="285750" y="2146697"/>
            <a:ext cx="555148" cy="203597"/>
          </a:xfrm>
          <a:prstGeom prst="rect">
            <a:avLst/>
          </a:prstGeom>
          <a:solidFill>
            <a:srgbClr val="4ECDC4">
              <a:alpha val="10000"/>
            </a:srgbClr>
          </a:solidFill>
          <a:ln w="9144">
            <a:solidFill>
              <a:srgbClr val="4ECDC4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285750" y="2146697"/>
            <a:ext cx="555148" cy="203597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✓ PRONTO</a:t>
            </a:r>
            <a:endParaRPr lang="en-US" sz="485" dirty="0"/>
          </a:p>
        </p:txBody>
      </p:sp>
      <p:sp>
        <p:nvSpPr>
          <p:cNvPr id="25" name="Shape 22"/>
          <p:cNvSpPr/>
          <p:nvPr/>
        </p:nvSpPr>
        <p:spPr>
          <a:xfrm>
            <a:off x="883760" y="2146697"/>
            <a:ext cx="542925" cy="203597"/>
          </a:xfrm>
          <a:prstGeom prst="rect">
            <a:avLst/>
          </a:prstGeom>
          <a:solidFill>
            <a:srgbClr val="4ECDC4">
              <a:alpha val="10000"/>
            </a:srgbClr>
          </a:solidFill>
          <a:ln w="9144">
            <a:solidFill>
              <a:srgbClr val="4ECDC4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883760" y="2146697"/>
            <a:ext cx="542925" cy="203597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✓ SEGURO</a:t>
            </a:r>
            <a:endParaRPr lang="en-US" sz="485" dirty="0"/>
          </a:p>
        </p:txBody>
      </p:sp>
      <p:sp>
        <p:nvSpPr>
          <p:cNvPr id="27" name="Shape 24"/>
          <p:cNvSpPr/>
          <p:nvPr/>
        </p:nvSpPr>
        <p:spPr>
          <a:xfrm>
            <a:off x="1469548" y="2146697"/>
            <a:ext cx="679019" cy="203597"/>
          </a:xfrm>
          <a:prstGeom prst="rect">
            <a:avLst/>
          </a:prstGeom>
          <a:solidFill>
            <a:srgbClr val="4ECDC4">
              <a:alpha val="10000"/>
            </a:srgbClr>
          </a:solidFill>
          <a:ln w="9144">
            <a:solidFill>
              <a:srgbClr val="4ECDC4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1469548" y="2146697"/>
            <a:ext cx="679019" cy="203597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✓ OTIMIZADO</a:t>
            </a:r>
            <a:endParaRPr lang="en-US" sz="485" dirty="0"/>
          </a:p>
        </p:txBody>
      </p:sp>
      <p:sp>
        <p:nvSpPr>
          <p:cNvPr id="29" name="Shape 26"/>
          <p:cNvSpPr/>
          <p:nvPr/>
        </p:nvSpPr>
        <p:spPr>
          <a:xfrm>
            <a:off x="2191429" y="2146697"/>
            <a:ext cx="848990" cy="203597"/>
          </a:xfrm>
          <a:prstGeom prst="rect">
            <a:avLst/>
          </a:prstGeom>
          <a:solidFill>
            <a:srgbClr val="4ECDC4">
              <a:alpha val="10000"/>
            </a:srgbClr>
          </a:solidFill>
          <a:ln w="9144">
            <a:solidFill>
              <a:srgbClr val="4ECDC4"/>
            </a:solidFill>
            <a:prstDash val="solid"/>
          </a:ln>
        </p:spPr>
      </p:sp>
      <p:sp>
        <p:nvSpPr>
          <p:cNvPr id="30" name="Text 27"/>
          <p:cNvSpPr/>
          <p:nvPr/>
        </p:nvSpPr>
        <p:spPr>
          <a:xfrm>
            <a:off x="2191429" y="2146697"/>
            <a:ext cx="848990" cy="203597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✓ AUTOMATIZADO</a:t>
            </a:r>
            <a:endParaRPr lang="en-US" sz="485" dirty="0"/>
          </a:p>
        </p:txBody>
      </p:sp>
      <p:sp>
        <p:nvSpPr>
          <p:cNvPr id="31" name="Text 28"/>
          <p:cNvSpPr/>
          <p:nvPr/>
        </p:nvSpPr>
        <p:spPr>
          <a:xfrm>
            <a:off x="285750" y="2600325"/>
            <a:ext cx="8572500" cy="158948"/>
          </a:xfrm>
          <a:prstGeom prst="rect">
            <a:avLst/>
          </a:prstGeom>
          <a:noFill/>
          <a:ln/>
        </p:spPr>
        <p:txBody>
          <a:bodyPr wrap="square" lIns="0" tIns="0" rIns="0" bIns="42545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FF6B35"/>
                </a:solidFill>
              </a:rPr>
              <a:t>3 Passos para Deploy em Produção</a:t>
            </a:r>
            <a:endParaRPr lang="en-US" sz="584" dirty="0"/>
          </a:p>
        </p:txBody>
      </p:sp>
      <p:sp>
        <p:nvSpPr>
          <p:cNvPr id="32" name="Shape 29"/>
          <p:cNvSpPr/>
          <p:nvPr/>
        </p:nvSpPr>
        <p:spPr>
          <a:xfrm>
            <a:off x="285750" y="2816423"/>
            <a:ext cx="4250531" cy="566142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33" name="Text 30"/>
          <p:cNvSpPr/>
          <p:nvPr/>
        </p:nvSpPr>
        <p:spPr>
          <a:xfrm>
            <a:off x="357188" y="2887861"/>
            <a:ext cx="410765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FF6B35"/>
                </a:solidFill>
              </a:rPr>
              <a:t>Passo 1</a:t>
            </a:r>
            <a:endParaRPr lang="en-US" sz="584" dirty="0"/>
          </a:p>
        </p:txBody>
      </p:sp>
      <p:sp>
        <p:nvSpPr>
          <p:cNvPr id="34" name="Text 31"/>
          <p:cNvSpPr/>
          <p:nvPr/>
        </p:nvSpPr>
        <p:spPr>
          <a:xfrm>
            <a:off x="357188" y="3046809"/>
            <a:ext cx="410765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Preparar Servidor</a:t>
            </a:r>
            <a:endParaRPr lang="en-US" sz="534" dirty="0"/>
          </a:p>
        </p:txBody>
      </p:sp>
      <p:sp>
        <p:nvSpPr>
          <p:cNvPr id="35" name="Text 32"/>
          <p:cNvSpPr/>
          <p:nvPr/>
        </p:nvSpPr>
        <p:spPr>
          <a:xfrm>
            <a:off x="357188" y="3196828"/>
            <a:ext cx="4107656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Ubuntu 20.04+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 com SSH e sudo. Portas 80/443 abertas. Domínio apontando para IP.</a:t>
            </a:r>
            <a:endParaRPr lang="en-US" sz="485" dirty="0"/>
          </a:p>
        </p:txBody>
      </p:sp>
      <p:sp>
        <p:nvSpPr>
          <p:cNvPr id="36" name="Shape 33"/>
          <p:cNvSpPr/>
          <p:nvPr/>
        </p:nvSpPr>
        <p:spPr>
          <a:xfrm>
            <a:off x="4607719" y="2816423"/>
            <a:ext cx="4250531" cy="566142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37" name="Text 34"/>
          <p:cNvSpPr/>
          <p:nvPr/>
        </p:nvSpPr>
        <p:spPr>
          <a:xfrm>
            <a:off x="4679156" y="2887861"/>
            <a:ext cx="410765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FF6B35"/>
                </a:solidFill>
              </a:rPr>
              <a:t>Passo 2</a:t>
            </a:r>
            <a:endParaRPr lang="en-US" sz="584" dirty="0"/>
          </a:p>
        </p:txBody>
      </p:sp>
      <p:sp>
        <p:nvSpPr>
          <p:cNvPr id="38" name="Text 35"/>
          <p:cNvSpPr/>
          <p:nvPr/>
        </p:nvSpPr>
        <p:spPr>
          <a:xfrm>
            <a:off x="4679156" y="3046809"/>
            <a:ext cx="410765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Executar Deploy</a:t>
            </a:r>
            <a:endParaRPr lang="en-US" sz="534" dirty="0"/>
          </a:p>
        </p:txBody>
      </p:sp>
      <p:sp>
        <p:nvSpPr>
          <p:cNvPr id="39" name="Text 36"/>
          <p:cNvSpPr/>
          <p:nvPr/>
        </p:nvSpPr>
        <p:spPr>
          <a:xfrm>
            <a:off x="4679156" y="3196828"/>
            <a:ext cx="4107656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Execute: </a:t>
            </a:r>
            <a:pPr algn="l" indent="0" marL="0">
              <a:lnSpc>
                <a:spcPts val="800"/>
              </a:lnSpc>
              <a:buNone/>
            </a:pPr>
            <a:r>
              <a:rPr lang="en-US" sz="485" b="1" dirty="0">
                <a:solidFill>
                  <a:srgbClr val="00D9FF"/>
                </a:solidFill>
              </a:rPr>
              <a:t>sudo ./deploy.sh seu-dominio.com admin@seu-dominio.com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. Tudo automático.</a:t>
            </a:r>
            <a:endParaRPr lang="en-US" sz="516" dirty="0"/>
          </a:p>
        </p:txBody>
      </p:sp>
      <p:sp>
        <p:nvSpPr>
          <p:cNvPr id="40" name="Shape 37"/>
          <p:cNvSpPr/>
          <p:nvPr/>
        </p:nvSpPr>
        <p:spPr>
          <a:xfrm>
            <a:off x="285750" y="3439716"/>
            <a:ext cx="4250531" cy="566142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41" name="Text 38"/>
          <p:cNvSpPr/>
          <p:nvPr/>
        </p:nvSpPr>
        <p:spPr>
          <a:xfrm>
            <a:off x="357188" y="3511153"/>
            <a:ext cx="410765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FF6B35"/>
                </a:solidFill>
              </a:rPr>
              <a:t>Passo 3</a:t>
            </a:r>
            <a:endParaRPr lang="en-US" sz="584" dirty="0"/>
          </a:p>
        </p:txBody>
      </p:sp>
      <p:sp>
        <p:nvSpPr>
          <p:cNvPr id="42" name="Text 39"/>
          <p:cNvSpPr/>
          <p:nvPr/>
        </p:nvSpPr>
        <p:spPr>
          <a:xfrm>
            <a:off x="357188" y="3670102"/>
            <a:ext cx="410765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Acessar Aplicação</a:t>
            </a:r>
            <a:endParaRPr lang="en-US" sz="534" dirty="0"/>
          </a:p>
        </p:txBody>
      </p:sp>
      <p:sp>
        <p:nvSpPr>
          <p:cNvPr id="43" name="Text 40"/>
          <p:cNvSpPr/>
          <p:nvPr/>
        </p:nvSpPr>
        <p:spPr>
          <a:xfrm>
            <a:off x="357188" y="3820120"/>
            <a:ext cx="4107656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Acesse </a:t>
            </a:r>
            <a:pPr algn="l" indent="0" marL="0">
              <a:lnSpc>
                <a:spcPts val="800"/>
              </a:lnSpc>
              <a:buNone/>
            </a:pPr>
            <a:r>
              <a:rPr lang="en-US" sz="485" b="1" dirty="0">
                <a:solidFill>
                  <a:srgbClr val="00D9FF"/>
                </a:solidFill>
              </a:rPr>
              <a:t>https://seu-dominio.com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 em poucos minutos. Sistema pronto.</a:t>
            </a:r>
            <a:endParaRPr lang="en-US" sz="516" dirty="0"/>
          </a:p>
        </p:txBody>
      </p:sp>
      <p:sp>
        <p:nvSpPr>
          <p:cNvPr id="44" name="Shape 41"/>
          <p:cNvSpPr/>
          <p:nvPr/>
        </p:nvSpPr>
        <p:spPr>
          <a:xfrm>
            <a:off x="4607719" y="3439716"/>
            <a:ext cx="4250531" cy="566142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45" name="Text 42"/>
          <p:cNvSpPr/>
          <p:nvPr/>
        </p:nvSpPr>
        <p:spPr>
          <a:xfrm>
            <a:off x="4679156" y="3511153"/>
            <a:ext cx="410765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spc="1" kern="0" dirty="0">
                <a:solidFill>
                  <a:srgbClr val="FF6B35"/>
                </a:solidFill>
              </a:rPr>
              <a:t>Bonus</a:t>
            </a:r>
            <a:endParaRPr lang="en-US" sz="584" dirty="0"/>
          </a:p>
        </p:txBody>
      </p:sp>
      <p:sp>
        <p:nvSpPr>
          <p:cNvPr id="46" name="Text 43"/>
          <p:cNvSpPr/>
          <p:nvPr/>
        </p:nvSpPr>
        <p:spPr>
          <a:xfrm>
            <a:off x="4679156" y="3670102"/>
            <a:ext cx="4107656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Monitoramento</a:t>
            </a:r>
            <a:endParaRPr lang="en-US" sz="534" dirty="0"/>
          </a:p>
        </p:txBody>
      </p:sp>
      <p:sp>
        <p:nvSpPr>
          <p:cNvPr id="47" name="Text 44"/>
          <p:cNvSpPr/>
          <p:nvPr/>
        </p:nvSpPr>
        <p:spPr>
          <a:xfrm>
            <a:off x="4679156" y="3820120"/>
            <a:ext cx="4107656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Logs: </a:t>
            </a:r>
            <a:pPr algn="l" indent="0" marL="0">
              <a:lnSpc>
                <a:spcPts val="800"/>
              </a:lnSpc>
              <a:buNone/>
            </a:pPr>
            <a:r>
              <a:rPr lang="en-US" sz="485" b="1" dirty="0">
                <a:solidFill>
                  <a:srgbClr val="00D9FF"/>
                </a:solidFill>
              </a:rPr>
              <a:t>sudo journalctl -u mrx_gestao -f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. SSL automático. Restart automático.</a:t>
            </a:r>
            <a:endParaRPr lang="en-US" sz="516" dirty="0"/>
          </a:p>
        </p:txBody>
      </p:sp>
      <p:sp>
        <p:nvSpPr>
          <p:cNvPr id="48" name="Shape 45"/>
          <p:cNvSpPr/>
          <p:nvPr/>
        </p:nvSpPr>
        <p:spPr>
          <a:xfrm>
            <a:off x="285750" y="4255889"/>
            <a:ext cx="8572500" cy="414338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49" name="Shape 46"/>
          <p:cNvSpPr/>
          <p:nvPr/>
        </p:nvSpPr>
        <p:spPr>
          <a:xfrm>
            <a:off x="285750" y="4255889"/>
            <a:ext cx="8572500" cy="7144"/>
          </a:xfrm>
          <a:prstGeom prst="rect">
            <a:avLst/>
          </a:prstGeom>
          <a:solidFill>
            <a:srgbClr val="DCF5F3"/>
          </a:solidFill>
          <a:ln/>
        </p:spPr>
      </p:sp>
      <p:sp>
        <p:nvSpPr>
          <p:cNvPr id="50" name="Shape 47"/>
          <p:cNvSpPr/>
          <p:nvPr/>
        </p:nvSpPr>
        <p:spPr>
          <a:xfrm>
            <a:off x="8851106" y="4255889"/>
            <a:ext cx="7144" cy="414338"/>
          </a:xfrm>
          <a:prstGeom prst="rect">
            <a:avLst/>
          </a:prstGeom>
          <a:solidFill>
            <a:srgbClr val="DCF5F3"/>
          </a:solidFill>
          <a:ln/>
        </p:spPr>
      </p:sp>
      <p:sp>
        <p:nvSpPr>
          <p:cNvPr id="51" name="Shape 48"/>
          <p:cNvSpPr/>
          <p:nvPr/>
        </p:nvSpPr>
        <p:spPr>
          <a:xfrm>
            <a:off x="285750" y="4663083"/>
            <a:ext cx="8572500" cy="7144"/>
          </a:xfrm>
          <a:prstGeom prst="rect">
            <a:avLst/>
          </a:prstGeom>
          <a:solidFill>
            <a:srgbClr val="DCF5F3"/>
          </a:solidFill>
          <a:ln/>
        </p:spPr>
      </p:sp>
      <p:sp>
        <p:nvSpPr>
          <p:cNvPr id="52" name="Shape 49"/>
          <p:cNvSpPr/>
          <p:nvPr/>
        </p:nvSpPr>
        <p:spPr>
          <a:xfrm>
            <a:off x="285750" y="4255889"/>
            <a:ext cx="21431" cy="414338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53" name="Text 50"/>
          <p:cNvSpPr/>
          <p:nvPr/>
        </p:nvSpPr>
        <p:spPr>
          <a:xfrm>
            <a:off x="357188" y="4327327"/>
            <a:ext cx="8429625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spc="1" kern="0" dirty="0">
                <a:solidFill>
                  <a:srgbClr val="FF6B35"/>
                </a:solidFill>
              </a:rPr>
              <a:t>Confirmação Final</a:t>
            </a:r>
            <a:endParaRPr lang="en-US" sz="534" dirty="0"/>
          </a:p>
        </p:txBody>
      </p:sp>
      <p:sp>
        <p:nvSpPr>
          <p:cNvPr id="54" name="Text 51"/>
          <p:cNvSpPr/>
          <p:nvPr/>
        </p:nvSpPr>
        <p:spPr>
          <a:xfrm>
            <a:off x="357188" y="4477345"/>
            <a:ext cx="8429625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✓ Sistema MRX Gestão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 está </a:t>
            </a:r>
            <a:pPr algn="l" indent="0" marL="0">
              <a:lnSpc>
                <a:spcPts val="800"/>
              </a:lnSpc>
              <a:buNone/>
            </a:pPr>
            <a:r>
              <a:rPr lang="en-US" sz="485" b="1" dirty="0">
                <a:solidFill>
                  <a:srgbClr val="00D9FF"/>
                </a:solidFill>
              </a:rPr>
              <a:t>pronto para produção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 com </a:t>
            </a:r>
            <a:pPr algn="l" indent="0" marL="0">
              <a:lnSpc>
                <a:spcPts val="800"/>
              </a:lnSpc>
              <a:buNone/>
            </a:pPr>
            <a:r>
              <a:rPr lang="en-US" sz="485" b="1" dirty="0">
                <a:solidFill>
                  <a:srgbClr val="00D9FF"/>
                </a:solidFill>
              </a:rPr>
              <a:t>segurança empresarial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, </a:t>
            </a:r>
            <a:pPr algn="l" indent="0" marL="0">
              <a:lnSpc>
                <a:spcPts val="800"/>
              </a:lnSpc>
              <a:buNone/>
            </a:pPr>
            <a:r>
              <a:rPr lang="en-US" sz="485" b="1" dirty="0">
                <a:solidFill>
                  <a:srgbClr val="00D9FF"/>
                </a:solidFill>
              </a:rPr>
              <a:t>performance otimizada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 e </a:t>
            </a:r>
            <a:pPr algn="l" indent="0" marL="0">
              <a:lnSpc>
                <a:spcPts val="800"/>
              </a:lnSpc>
              <a:buNone/>
            </a:pPr>
            <a:r>
              <a:rPr lang="en-US" sz="485" b="1" dirty="0">
                <a:solidFill>
                  <a:srgbClr val="00D9FF"/>
                </a:solidFill>
              </a:rPr>
              <a:t>automação completa</a:t>
            </a:r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. Todos os scripts, documentação e configurações fornecidos para deploy imediato.</a:t>
            </a:r>
            <a:endParaRPr lang="en-US" sz="485" dirty="0"/>
          </a:p>
        </p:txBody>
      </p:sp>
      <p:sp>
        <p:nvSpPr>
          <p:cNvPr id="55" name="Text 52"/>
          <p:cNvSpPr/>
          <p:nvPr/>
        </p:nvSpPr>
        <p:spPr>
          <a:xfrm>
            <a:off x="285750" y="4784527"/>
            <a:ext cx="8572500" cy="142875"/>
          </a:xfrm>
          <a:prstGeom prst="rect">
            <a:avLst/>
          </a:prstGeom>
          <a:noFill/>
          <a:ln/>
        </p:spPr>
        <p:txBody>
          <a:bodyPr wrap="square" lIns="0" tIns="51054" rIns="0" bIns="0" rtlCol="0" anchor="t">
            <a:spAutoFit/>
          </a:bodyPr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463" dirty="0">
                <a:solidFill>
                  <a:srgbClr val="4ECDC4"/>
                </a:solidFill>
              </a:rPr>
              <a:t>← Slide anterior: Arquitetura, Segurança e Performance &amp; Automação</a:t>
            </a:r>
            <a:endParaRPr lang="en-US" sz="46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025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spc="1" kern="0" dirty="0">
                <a:solidFill>
                  <a:srgbClr val="00D9FF"/>
                </a:solidFill>
              </a:rPr>
              <a:t>VISÃO GERAL DO PROJETO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1184077"/>
            <a:ext cx="4000500" cy="248245"/>
          </a:xfrm>
          <a:prstGeom prst="rect">
            <a:avLst/>
          </a:prstGeom>
          <a:noFill/>
          <a:ln/>
        </p:spPr>
        <p:txBody>
          <a:bodyPr wrap="square" lIns="0" tIns="0" rIns="0" bIns="102108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spc="1" kern="0" dirty="0">
                <a:solidFill>
                  <a:srgbClr val="FF6B35"/>
                </a:solidFill>
              </a:rPr>
              <a:t>Stack Tecnológico</a:t>
            </a:r>
            <a:endParaRPr lang="en-US" sz="784" dirty="0"/>
          </a:p>
        </p:txBody>
      </p:sp>
      <p:sp>
        <p:nvSpPr>
          <p:cNvPr id="5" name="Shape 2"/>
          <p:cNvSpPr/>
          <p:nvPr/>
        </p:nvSpPr>
        <p:spPr>
          <a:xfrm>
            <a:off x="428625" y="1575197"/>
            <a:ext cx="4000500" cy="250031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428625" y="1575197"/>
            <a:ext cx="14288" cy="25003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7" name="Text 4"/>
          <p:cNvSpPr/>
          <p:nvPr/>
        </p:nvSpPr>
        <p:spPr>
          <a:xfrm>
            <a:off x="428625" y="1575197"/>
            <a:ext cx="4000500" cy="25003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4ECDC4"/>
                </a:solidFill>
              </a:rPr>
              <a:t>Backend:</a:t>
            </a:r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Python 3.11 + Flask 3.1.2</a:t>
            </a:r>
            <a:endParaRPr lang="en-US" sz="683" dirty="0"/>
          </a:p>
        </p:txBody>
      </p:sp>
      <p:sp>
        <p:nvSpPr>
          <p:cNvPr id="8" name="Shape 5"/>
          <p:cNvSpPr/>
          <p:nvPr/>
        </p:nvSpPr>
        <p:spPr>
          <a:xfrm>
            <a:off x="428625" y="1910953"/>
            <a:ext cx="4000500" cy="250031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428625" y="1910953"/>
            <a:ext cx="14288" cy="25003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0" name="Text 7"/>
          <p:cNvSpPr/>
          <p:nvPr/>
        </p:nvSpPr>
        <p:spPr>
          <a:xfrm>
            <a:off x="428625" y="1910953"/>
            <a:ext cx="4000500" cy="25003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4ECDC4"/>
                </a:solidFill>
              </a:rPr>
              <a:t>Database:</a:t>
            </a:r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SQLite local</a:t>
            </a:r>
            <a:endParaRPr lang="en-US" sz="683" dirty="0"/>
          </a:p>
        </p:txBody>
      </p:sp>
      <p:sp>
        <p:nvSpPr>
          <p:cNvPr id="11" name="Shape 8"/>
          <p:cNvSpPr/>
          <p:nvPr/>
        </p:nvSpPr>
        <p:spPr>
          <a:xfrm>
            <a:off x="428625" y="2246709"/>
            <a:ext cx="4000500" cy="250031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428625" y="2246709"/>
            <a:ext cx="14288" cy="25003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3" name="Text 10"/>
          <p:cNvSpPr/>
          <p:nvPr/>
        </p:nvSpPr>
        <p:spPr>
          <a:xfrm>
            <a:off x="428625" y="2246709"/>
            <a:ext cx="4000500" cy="25003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4ECDC4"/>
                </a:solidFill>
              </a:rPr>
              <a:t>ORM:</a:t>
            </a:r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SQLAlchemy 2.0.44</a:t>
            </a:r>
            <a:endParaRPr lang="en-US" sz="683" dirty="0"/>
          </a:p>
        </p:txBody>
      </p:sp>
      <p:sp>
        <p:nvSpPr>
          <p:cNvPr id="14" name="Shape 11"/>
          <p:cNvSpPr/>
          <p:nvPr/>
        </p:nvSpPr>
        <p:spPr>
          <a:xfrm>
            <a:off x="428625" y="2582466"/>
            <a:ext cx="4000500" cy="250031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428625" y="2582466"/>
            <a:ext cx="14288" cy="25003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6" name="Text 13"/>
          <p:cNvSpPr/>
          <p:nvPr/>
        </p:nvSpPr>
        <p:spPr>
          <a:xfrm>
            <a:off x="428625" y="2582466"/>
            <a:ext cx="4000500" cy="25003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4ECDC4"/>
                </a:solidFill>
              </a:rPr>
              <a:t>Auth:</a:t>
            </a:r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Flask-Login + Argon2</a:t>
            </a:r>
            <a:endParaRPr lang="en-US" sz="683" dirty="0"/>
          </a:p>
        </p:txBody>
      </p:sp>
      <p:sp>
        <p:nvSpPr>
          <p:cNvPr id="17" name="Shape 14"/>
          <p:cNvSpPr/>
          <p:nvPr/>
        </p:nvSpPr>
        <p:spPr>
          <a:xfrm>
            <a:off x="428625" y="2918222"/>
            <a:ext cx="4000500" cy="250031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428625" y="2918222"/>
            <a:ext cx="14288" cy="25003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9" name="Text 16"/>
          <p:cNvSpPr/>
          <p:nvPr/>
        </p:nvSpPr>
        <p:spPr>
          <a:xfrm>
            <a:off x="428625" y="2918222"/>
            <a:ext cx="4000500" cy="25003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4ECDC4"/>
                </a:solidFill>
              </a:rPr>
              <a:t>Roles:</a:t>
            </a:r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E8F1F5"/>
                </a:solidFill>
              </a:rPr>
              <a:t> ADMIN, COMPRADOR, VISUALIZADOR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4714875" y="1184077"/>
            <a:ext cx="4000500" cy="248245"/>
          </a:xfrm>
          <a:prstGeom prst="rect">
            <a:avLst/>
          </a:prstGeom>
          <a:noFill/>
          <a:ln/>
        </p:spPr>
        <p:txBody>
          <a:bodyPr wrap="square" lIns="0" tIns="0" rIns="0" bIns="102108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spc="1" kern="0" dirty="0">
                <a:solidFill>
                  <a:srgbClr val="FF6B35"/>
                </a:solidFill>
              </a:rPr>
              <a:t>Funcionalidades Principais</a:t>
            </a:r>
            <a:endParaRPr lang="en-US" sz="784" dirty="0"/>
          </a:p>
        </p:txBody>
      </p:sp>
      <p:sp>
        <p:nvSpPr>
          <p:cNvPr id="21" name="Shape 18"/>
          <p:cNvSpPr/>
          <p:nvPr/>
        </p:nvSpPr>
        <p:spPr>
          <a:xfrm>
            <a:off x="4714875" y="1575197"/>
            <a:ext cx="1957388" cy="292894"/>
          </a:xfrm>
          <a:prstGeom prst="rect">
            <a:avLst/>
          </a:prstGeom>
          <a:solidFill>
            <a:srgbClr val="4ECDC4">
              <a:alpha val="3000"/>
            </a:srgbClr>
          </a:solidFill>
          <a:ln w="9144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4714875" y="1575197"/>
            <a:ext cx="1957388" cy="292894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Gestão de Funcionários</a:t>
            </a:r>
            <a:endParaRPr lang="en-US" sz="674" dirty="0"/>
          </a:p>
        </p:txBody>
      </p:sp>
      <p:sp>
        <p:nvSpPr>
          <p:cNvPr id="23" name="Shape 20"/>
          <p:cNvSpPr/>
          <p:nvPr/>
        </p:nvSpPr>
        <p:spPr>
          <a:xfrm>
            <a:off x="6757988" y="1575197"/>
            <a:ext cx="1957388" cy="292894"/>
          </a:xfrm>
          <a:prstGeom prst="rect">
            <a:avLst/>
          </a:prstGeom>
          <a:solidFill>
            <a:srgbClr val="4ECDC4">
              <a:alpha val="3000"/>
            </a:srgbClr>
          </a:solidFill>
          <a:ln w="9144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6757988" y="1575197"/>
            <a:ext cx="1957388" cy="292894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Gestão de Fornecedores</a:t>
            </a:r>
            <a:endParaRPr lang="en-US" sz="674" dirty="0"/>
          </a:p>
        </p:txBody>
      </p:sp>
      <p:sp>
        <p:nvSpPr>
          <p:cNvPr id="25" name="Shape 22"/>
          <p:cNvSpPr/>
          <p:nvPr/>
        </p:nvSpPr>
        <p:spPr>
          <a:xfrm>
            <a:off x="4714875" y="1939528"/>
            <a:ext cx="1957388" cy="292894"/>
          </a:xfrm>
          <a:prstGeom prst="rect">
            <a:avLst/>
          </a:prstGeom>
          <a:solidFill>
            <a:srgbClr val="4ECDC4">
              <a:alpha val="3000"/>
            </a:srgbClr>
          </a:solidFill>
          <a:ln w="9144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4714875" y="1939528"/>
            <a:ext cx="1957388" cy="292894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Registro de Compras</a:t>
            </a:r>
            <a:endParaRPr lang="en-US" sz="674" dirty="0"/>
          </a:p>
        </p:txBody>
      </p:sp>
      <p:sp>
        <p:nvSpPr>
          <p:cNvPr id="27" name="Shape 24"/>
          <p:cNvSpPr/>
          <p:nvPr/>
        </p:nvSpPr>
        <p:spPr>
          <a:xfrm>
            <a:off x="6757988" y="1939528"/>
            <a:ext cx="1957388" cy="292894"/>
          </a:xfrm>
          <a:prstGeom prst="rect">
            <a:avLst/>
          </a:prstGeom>
          <a:solidFill>
            <a:srgbClr val="4ECDC4">
              <a:alpha val="3000"/>
            </a:srgbClr>
          </a:solidFill>
          <a:ln w="9144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6757988" y="1939528"/>
            <a:ext cx="1957388" cy="292894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Controle de Despesas</a:t>
            </a:r>
            <a:endParaRPr lang="en-US" sz="674" dirty="0"/>
          </a:p>
        </p:txBody>
      </p:sp>
      <p:sp>
        <p:nvSpPr>
          <p:cNvPr id="29" name="Shape 26"/>
          <p:cNvSpPr/>
          <p:nvPr/>
        </p:nvSpPr>
        <p:spPr>
          <a:xfrm>
            <a:off x="4714875" y="2303859"/>
            <a:ext cx="1957388" cy="292894"/>
          </a:xfrm>
          <a:prstGeom prst="rect">
            <a:avLst/>
          </a:prstGeom>
          <a:solidFill>
            <a:srgbClr val="4ECDC4">
              <a:alpha val="3000"/>
            </a:srgbClr>
          </a:solidFill>
          <a:ln w="9144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30" name="Text 27"/>
          <p:cNvSpPr/>
          <p:nvPr/>
        </p:nvSpPr>
        <p:spPr>
          <a:xfrm>
            <a:off x="4714875" y="2303859"/>
            <a:ext cx="1957388" cy="292894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Dashboard Interativo</a:t>
            </a:r>
            <a:endParaRPr lang="en-US" sz="674" dirty="0"/>
          </a:p>
        </p:txBody>
      </p:sp>
      <p:sp>
        <p:nvSpPr>
          <p:cNvPr id="31" name="Shape 28"/>
          <p:cNvSpPr/>
          <p:nvPr/>
        </p:nvSpPr>
        <p:spPr>
          <a:xfrm>
            <a:off x="6757988" y="2303859"/>
            <a:ext cx="1957388" cy="292894"/>
          </a:xfrm>
          <a:prstGeom prst="rect">
            <a:avLst/>
          </a:prstGeom>
          <a:solidFill>
            <a:srgbClr val="4ECDC4">
              <a:alpha val="3000"/>
            </a:srgbClr>
          </a:solidFill>
          <a:ln w="9144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32" name="Text 29"/>
          <p:cNvSpPr/>
          <p:nvPr/>
        </p:nvSpPr>
        <p:spPr>
          <a:xfrm>
            <a:off x="6757988" y="2303859"/>
            <a:ext cx="1957388" cy="292894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Gráficos com Chart.js</a:t>
            </a:r>
            <a:endParaRPr lang="en-US" sz="674" dirty="0"/>
          </a:p>
        </p:txBody>
      </p:sp>
      <p:sp>
        <p:nvSpPr>
          <p:cNvPr id="33" name="Shape 30"/>
          <p:cNvSpPr/>
          <p:nvPr/>
        </p:nvSpPr>
        <p:spPr>
          <a:xfrm>
            <a:off x="4714875" y="2668191"/>
            <a:ext cx="1957388" cy="292894"/>
          </a:xfrm>
          <a:prstGeom prst="rect">
            <a:avLst/>
          </a:prstGeom>
          <a:solidFill>
            <a:srgbClr val="4ECDC4">
              <a:alpha val="3000"/>
            </a:srgbClr>
          </a:solidFill>
          <a:ln w="9144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34" name="Text 31"/>
          <p:cNvSpPr/>
          <p:nvPr/>
        </p:nvSpPr>
        <p:spPr>
          <a:xfrm>
            <a:off x="4714875" y="2668191"/>
            <a:ext cx="1957388" cy="292894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Exportação PDF</a:t>
            </a:r>
            <a:endParaRPr lang="en-US" sz="674" dirty="0"/>
          </a:p>
        </p:txBody>
      </p:sp>
      <p:sp>
        <p:nvSpPr>
          <p:cNvPr id="35" name="Shape 32"/>
          <p:cNvSpPr/>
          <p:nvPr/>
        </p:nvSpPr>
        <p:spPr>
          <a:xfrm>
            <a:off x="6757988" y="2668191"/>
            <a:ext cx="1957388" cy="292894"/>
          </a:xfrm>
          <a:prstGeom prst="rect">
            <a:avLst/>
          </a:prstGeom>
          <a:solidFill>
            <a:srgbClr val="4ECDC4">
              <a:alpha val="3000"/>
            </a:srgbClr>
          </a:solidFill>
          <a:ln w="9144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36" name="Text 33"/>
          <p:cNvSpPr/>
          <p:nvPr/>
        </p:nvSpPr>
        <p:spPr>
          <a:xfrm>
            <a:off x="6757988" y="2668191"/>
            <a:ext cx="1957388" cy="292894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Validações Avançadas</a:t>
            </a:r>
            <a:endParaRPr lang="en-US" sz="674" dirty="0"/>
          </a:p>
        </p:txBody>
      </p:sp>
      <p:sp>
        <p:nvSpPr>
          <p:cNvPr id="37" name="Text 34"/>
          <p:cNvSpPr/>
          <p:nvPr/>
        </p:nvSpPr>
        <p:spPr>
          <a:xfrm>
            <a:off x="428625" y="4032647"/>
            <a:ext cx="8286750" cy="248245"/>
          </a:xfrm>
          <a:prstGeom prst="rect">
            <a:avLst/>
          </a:prstGeom>
          <a:noFill/>
          <a:ln/>
        </p:spPr>
        <p:txBody>
          <a:bodyPr wrap="square" lIns="0" tIns="0" rIns="0" bIns="102108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spc="1" kern="0" dirty="0">
                <a:solidFill>
                  <a:srgbClr val="FF6B35"/>
                </a:solidFill>
              </a:rPr>
              <a:t>Características Técnicas</a:t>
            </a:r>
            <a:endParaRPr lang="en-US" sz="784" dirty="0"/>
          </a:p>
        </p:txBody>
      </p:sp>
      <p:sp>
        <p:nvSpPr>
          <p:cNvPr id="38" name="Shape 35"/>
          <p:cNvSpPr/>
          <p:nvPr/>
        </p:nvSpPr>
        <p:spPr>
          <a:xfrm>
            <a:off x="428625" y="4423767"/>
            <a:ext cx="4100513" cy="292894"/>
          </a:xfrm>
          <a:prstGeom prst="rect">
            <a:avLst/>
          </a:prstGeom>
          <a:solidFill>
            <a:srgbClr val="4ECDC4">
              <a:alpha val="3000"/>
            </a:srgbClr>
          </a:solidFill>
          <a:ln w="9144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39" name="Text 36"/>
          <p:cNvSpPr/>
          <p:nvPr/>
        </p:nvSpPr>
        <p:spPr>
          <a:xfrm>
            <a:off x="428625" y="4423767"/>
            <a:ext cx="4100513" cy="292894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CRUD Completo para todas entidades</a:t>
            </a:r>
            <a:endParaRPr lang="en-US" sz="674" dirty="0"/>
          </a:p>
        </p:txBody>
      </p:sp>
      <p:sp>
        <p:nvSpPr>
          <p:cNvPr id="40" name="Shape 37"/>
          <p:cNvSpPr/>
          <p:nvPr/>
        </p:nvSpPr>
        <p:spPr>
          <a:xfrm>
            <a:off x="4614863" y="4423767"/>
            <a:ext cx="4100513" cy="292894"/>
          </a:xfrm>
          <a:prstGeom prst="rect">
            <a:avLst/>
          </a:prstGeom>
          <a:solidFill>
            <a:srgbClr val="4ECDC4">
              <a:alpha val="3000"/>
            </a:srgbClr>
          </a:solidFill>
          <a:ln w="9144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41" name="Text 38"/>
          <p:cNvSpPr/>
          <p:nvPr/>
        </p:nvSpPr>
        <p:spPr>
          <a:xfrm>
            <a:off x="4614863" y="4423767"/>
            <a:ext cx="4100513" cy="292894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Validação CPF/CNPJ integrada</a:t>
            </a:r>
            <a:endParaRPr lang="en-US" sz="674" dirty="0"/>
          </a:p>
        </p:txBody>
      </p:sp>
      <p:sp>
        <p:nvSpPr>
          <p:cNvPr id="42" name="Shape 39"/>
          <p:cNvSpPr/>
          <p:nvPr/>
        </p:nvSpPr>
        <p:spPr>
          <a:xfrm>
            <a:off x="428625" y="4788098"/>
            <a:ext cx="4100513" cy="292894"/>
          </a:xfrm>
          <a:prstGeom prst="rect">
            <a:avLst/>
          </a:prstGeom>
          <a:solidFill>
            <a:srgbClr val="4ECDC4">
              <a:alpha val="3000"/>
            </a:srgbClr>
          </a:solidFill>
          <a:ln w="9144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43" name="Text 40"/>
          <p:cNvSpPr/>
          <p:nvPr/>
        </p:nvSpPr>
        <p:spPr>
          <a:xfrm>
            <a:off x="428625" y="4788098"/>
            <a:ext cx="4100513" cy="292894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Paginação (10 itens/página)</a:t>
            </a:r>
            <a:endParaRPr lang="en-US" sz="674" dirty="0"/>
          </a:p>
        </p:txBody>
      </p:sp>
      <p:sp>
        <p:nvSpPr>
          <p:cNvPr id="44" name="Shape 41"/>
          <p:cNvSpPr/>
          <p:nvPr/>
        </p:nvSpPr>
        <p:spPr>
          <a:xfrm>
            <a:off x="4614863" y="4788098"/>
            <a:ext cx="4100513" cy="292894"/>
          </a:xfrm>
          <a:prstGeom prst="rect">
            <a:avLst/>
          </a:prstGeom>
          <a:solidFill>
            <a:srgbClr val="4ECDC4">
              <a:alpha val="3000"/>
            </a:srgbClr>
          </a:solidFill>
          <a:ln w="9144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45" name="Text 42"/>
          <p:cNvSpPr/>
          <p:nvPr/>
        </p:nvSpPr>
        <p:spPr>
          <a:xfrm>
            <a:off x="4614863" y="4788098"/>
            <a:ext cx="4100513" cy="292894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Alertas Flash (sucesso/erro/aviso)</a:t>
            </a:r>
            <a:endParaRPr lang="en-US" sz="674" dirty="0"/>
          </a:p>
        </p:txBody>
      </p:sp>
      <p:sp>
        <p:nvSpPr>
          <p:cNvPr id="46" name="Shape 43"/>
          <p:cNvSpPr/>
          <p:nvPr/>
        </p:nvSpPr>
        <p:spPr>
          <a:xfrm>
            <a:off x="428625" y="5152430"/>
            <a:ext cx="4100513" cy="292894"/>
          </a:xfrm>
          <a:prstGeom prst="rect">
            <a:avLst/>
          </a:prstGeom>
          <a:solidFill>
            <a:srgbClr val="4ECDC4">
              <a:alpha val="3000"/>
            </a:srgbClr>
          </a:solidFill>
          <a:ln w="9144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47" name="Text 44"/>
          <p:cNvSpPr/>
          <p:nvPr/>
        </p:nvSpPr>
        <p:spPr>
          <a:xfrm>
            <a:off x="428625" y="5152430"/>
            <a:ext cx="4100513" cy="292894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Tratamento de erros (404/403/500)</a:t>
            </a:r>
            <a:endParaRPr lang="en-US" sz="674" dirty="0"/>
          </a:p>
        </p:txBody>
      </p:sp>
      <p:sp>
        <p:nvSpPr>
          <p:cNvPr id="48" name="Shape 45"/>
          <p:cNvSpPr/>
          <p:nvPr/>
        </p:nvSpPr>
        <p:spPr>
          <a:xfrm>
            <a:off x="4614863" y="5152430"/>
            <a:ext cx="4100513" cy="292894"/>
          </a:xfrm>
          <a:prstGeom prst="rect">
            <a:avLst/>
          </a:prstGeom>
          <a:solidFill>
            <a:srgbClr val="4ECDC4">
              <a:alpha val="3000"/>
            </a:srgbClr>
          </a:solidFill>
          <a:ln w="9144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49" name="Text 46"/>
          <p:cNvSpPr/>
          <p:nvPr/>
        </p:nvSpPr>
        <p:spPr>
          <a:xfrm>
            <a:off x="4614863" y="5152430"/>
            <a:ext cx="4100513" cy="292894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Tema responsivo verde/preto</a:t>
            </a:r>
            <a:endParaRPr lang="en-US" sz="67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399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602" b="1" spc="1" kern="0" dirty="0">
                <a:solidFill>
                  <a:srgbClr val="00D9FF"/>
                </a:solidFill>
              </a:rPr>
              <a:t>ARQUITETURA DE DEPLOY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3136106" y="1041202"/>
            <a:ext cx="2871788" cy="3705820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3429000" y="1298377"/>
            <a:ext cx="2286000" cy="412552"/>
          </a:xfrm>
          <a:prstGeom prst="rect">
            <a:avLst/>
          </a:prstGeom>
          <a:solidFill>
            <a:srgbClr val="4ECDC4">
              <a:alpha val="5000"/>
            </a:srgbClr>
          </a:solidFill>
          <a:ln w="9144">
            <a:solidFill>
              <a:srgbClr val="4ECDC4">
                <a:alpha val="30000"/>
              </a:srgbClr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571875" y="1369814"/>
            <a:ext cx="200025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INTERNET (HTTPS)</a:t>
            </a:r>
            <a:endParaRPr lang="en-US" sz="634" dirty="0"/>
          </a:p>
        </p:txBody>
      </p:sp>
      <p:sp>
        <p:nvSpPr>
          <p:cNvPr id="7" name="Text 4"/>
          <p:cNvSpPr/>
          <p:nvPr/>
        </p:nvSpPr>
        <p:spPr>
          <a:xfrm>
            <a:off x="3571875" y="1518047"/>
            <a:ext cx="200025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Port 443 | TLS 1.2/1.3</a:t>
            </a:r>
            <a:endParaRPr lang="en-US" sz="568" dirty="0"/>
          </a:p>
        </p:txBody>
      </p:sp>
      <p:sp>
        <p:nvSpPr>
          <p:cNvPr id="8" name="Text 5"/>
          <p:cNvSpPr/>
          <p:nvPr/>
        </p:nvSpPr>
        <p:spPr>
          <a:xfrm>
            <a:off x="4514850" y="1753791"/>
            <a:ext cx="1143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↓</a:t>
            </a:r>
            <a:endParaRPr lang="en-US" sz="784" dirty="0"/>
          </a:p>
        </p:txBody>
      </p:sp>
      <p:sp>
        <p:nvSpPr>
          <p:cNvPr id="9" name="Shape 6"/>
          <p:cNvSpPr/>
          <p:nvPr/>
        </p:nvSpPr>
        <p:spPr>
          <a:xfrm>
            <a:off x="3429000" y="1975247"/>
            <a:ext cx="2286000" cy="412552"/>
          </a:xfrm>
          <a:prstGeom prst="rect">
            <a:avLst/>
          </a:prstGeom>
          <a:solidFill>
            <a:srgbClr val="4ECDC4">
              <a:alpha val="5000"/>
            </a:srgbClr>
          </a:solidFill>
          <a:ln w="9144">
            <a:solidFill>
              <a:srgbClr val="4ECDC4">
                <a:alpha val="30000"/>
              </a:srgbClr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3571875" y="2046684"/>
            <a:ext cx="200025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NGINX PROXY REVERSO</a:t>
            </a:r>
            <a:endParaRPr lang="en-US" sz="634" dirty="0"/>
          </a:p>
        </p:txBody>
      </p:sp>
      <p:sp>
        <p:nvSpPr>
          <p:cNvPr id="11" name="Text 8"/>
          <p:cNvSpPr/>
          <p:nvPr/>
        </p:nvSpPr>
        <p:spPr>
          <a:xfrm>
            <a:off x="3571875" y="2194917"/>
            <a:ext cx="200025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Port 80/443 | SSL/TLS | Compressão Gzip</a:t>
            </a:r>
            <a:endParaRPr lang="en-US" sz="568" dirty="0"/>
          </a:p>
        </p:txBody>
      </p:sp>
      <p:sp>
        <p:nvSpPr>
          <p:cNvPr id="12" name="Text 9"/>
          <p:cNvSpPr/>
          <p:nvPr/>
        </p:nvSpPr>
        <p:spPr>
          <a:xfrm>
            <a:off x="4514850" y="2430661"/>
            <a:ext cx="1143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↓</a:t>
            </a:r>
            <a:endParaRPr lang="en-US" sz="784" dirty="0"/>
          </a:p>
        </p:txBody>
      </p:sp>
      <p:sp>
        <p:nvSpPr>
          <p:cNvPr id="13" name="Shape 10"/>
          <p:cNvSpPr/>
          <p:nvPr/>
        </p:nvSpPr>
        <p:spPr>
          <a:xfrm>
            <a:off x="3429000" y="2652117"/>
            <a:ext cx="2286000" cy="412552"/>
          </a:xfrm>
          <a:prstGeom prst="rect">
            <a:avLst/>
          </a:prstGeom>
          <a:solidFill>
            <a:srgbClr val="4ECDC4">
              <a:alpha val="5000"/>
            </a:srgbClr>
          </a:solidFill>
          <a:ln w="9144">
            <a:solidFill>
              <a:srgbClr val="4ECDC4">
                <a:alpha val="30000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3571875" y="2723555"/>
            <a:ext cx="200025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GUNICORN APP SERVER</a:t>
            </a:r>
            <a:endParaRPr lang="en-US" sz="634" dirty="0"/>
          </a:p>
        </p:txBody>
      </p:sp>
      <p:sp>
        <p:nvSpPr>
          <p:cNvPr id="15" name="Text 12"/>
          <p:cNvSpPr/>
          <p:nvPr/>
        </p:nvSpPr>
        <p:spPr>
          <a:xfrm>
            <a:off x="3571875" y="2871788"/>
            <a:ext cx="200025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Port 8000 | 4+ Workers | Timeout 30s</a:t>
            </a:r>
            <a:endParaRPr lang="en-US" sz="568" dirty="0"/>
          </a:p>
        </p:txBody>
      </p:sp>
      <p:sp>
        <p:nvSpPr>
          <p:cNvPr id="16" name="Text 13"/>
          <p:cNvSpPr/>
          <p:nvPr/>
        </p:nvSpPr>
        <p:spPr>
          <a:xfrm>
            <a:off x="4514850" y="3107531"/>
            <a:ext cx="1143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↓</a:t>
            </a:r>
            <a:endParaRPr lang="en-US" sz="784" dirty="0"/>
          </a:p>
        </p:txBody>
      </p:sp>
      <p:sp>
        <p:nvSpPr>
          <p:cNvPr id="17" name="Shape 14"/>
          <p:cNvSpPr/>
          <p:nvPr/>
        </p:nvSpPr>
        <p:spPr>
          <a:xfrm>
            <a:off x="3429000" y="3328988"/>
            <a:ext cx="2286000" cy="412552"/>
          </a:xfrm>
          <a:prstGeom prst="rect">
            <a:avLst/>
          </a:prstGeom>
          <a:solidFill>
            <a:srgbClr val="4ECDC4">
              <a:alpha val="5000"/>
            </a:srgbClr>
          </a:solidFill>
          <a:ln w="9144">
            <a:solidFill>
              <a:srgbClr val="4ECDC4">
                <a:alpha val="30000"/>
              </a:srgbClr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3571875" y="3400425"/>
            <a:ext cx="200025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FLASK APPLICATION</a:t>
            </a:r>
            <a:endParaRPr lang="en-US" sz="634" dirty="0"/>
          </a:p>
        </p:txBody>
      </p:sp>
      <p:sp>
        <p:nvSpPr>
          <p:cNvPr id="19" name="Text 16"/>
          <p:cNvSpPr/>
          <p:nvPr/>
        </p:nvSpPr>
        <p:spPr>
          <a:xfrm>
            <a:off x="3571875" y="3548658"/>
            <a:ext cx="200025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Python 3.11 | SQLAlchemy ORM</a:t>
            </a:r>
            <a:endParaRPr lang="en-US" sz="568" dirty="0"/>
          </a:p>
        </p:txBody>
      </p:sp>
      <p:sp>
        <p:nvSpPr>
          <p:cNvPr id="20" name="Text 17"/>
          <p:cNvSpPr/>
          <p:nvPr/>
        </p:nvSpPr>
        <p:spPr>
          <a:xfrm>
            <a:off x="4514850" y="3784402"/>
            <a:ext cx="1143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0D9FF"/>
                </a:solidFill>
              </a:rPr>
              <a:t>↓</a:t>
            </a:r>
            <a:endParaRPr lang="en-US" sz="784" dirty="0"/>
          </a:p>
        </p:txBody>
      </p:sp>
      <p:sp>
        <p:nvSpPr>
          <p:cNvPr id="21" name="Shape 18"/>
          <p:cNvSpPr/>
          <p:nvPr/>
        </p:nvSpPr>
        <p:spPr>
          <a:xfrm>
            <a:off x="3429000" y="4005858"/>
            <a:ext cx="2286000" cy="412552"/>
          </a:xfrm>
          <a:prstGeom prst="rect">
            <a:avLst/>
          </a:prstGeom>
          <a:solidFill>
            <a:srgbClr val="4ECDC4">
              <a:alpha val="5000"/>
            </a:srgbClr>
          </a:solidFill>
          <a:ln w="9144">
            <a:solidFill>
              <a:srgbClr val="4ECDC4">
                <a:alpha val="30000"/>
              </a:srgbClr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3571875" y="4077295"/>
            <a:ext cx="200025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SQLITE DATABASE</a:t>
            </a:r>
            <a:endParaRPr lang="en-US" sz="634" dirty="0"/>
          </a:p>
        </p:txBody>
      </p:sp>
      <p:sp>
        <p:nvSpPr>
          <p:cNvPr id="23" name="Text 20"/>
          <p:cNvSpPr/>
          <p:nvPr/>
        </p:nvSpPr>
        <p:spPr>
          <a:xfrm>
            <a:off x="3571875" y="4225528"/>
            <a:ext cx="200025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mrx.db | Local Storage</a:t>
            </a:r>
            <a:endParaRPr lang="en-US" sz="568" dirty="0"/>
          </a:p>
        </p:txBody>
      </p:sp>
      <p:sp>
        <p:nvSpPr>
          <p:cNvPr id="24" name="Text 21"/>
          <p:cNvSpPr/>
          <p:nvPr/>
        </p:nvSpPr>
        <p:spPr>
          <a:xfrm>
            <a:off x="428625" y="4839891"/>
            <a:ext cx="8286750" cy="185738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► Próximo slide: Detalhes de segurança, performance e monitoramento</a:t>
            </a:r>
            <a:endParaRPr lang="en-US" sz="56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57188"/>
            <a:ext cx="82867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spc="1" kern="0" dirty="0">
                <a:solidFill>
                  <a:srgbClr val="00D9FF"/>
                </a:solidFill>
              </a:rPr>
              <a:t>ARQUITETURA DE DEPLOY - DETALHES</a:t>
            </a:r>
            <a:endParaRPr lang="en-US" sz="1397" dirty="0"/>
          </a:p>
        </p:txBody>
      </p:sp>
      <p:sp>
        <p:nvSpPr>
          <p:cNvPr id="4" name="Text 1"/>
          <p:cNvSpPr/>
          <p:nvPr/>
        </p:nvSpPr>
        <p:spPr>
          <a:xfrm>
            <a:off x="428625" y="659011"/>
            <a:ext cx="828675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4ECDC4">
                    <a:alpha val="90000"/>
                  </a:srgbClr>
                </a:solidFill>
              </a:rPr>
              <a:t>Fluxo de requisição, segurança, performance e monitoramento</a:t>
            </a:r>
            <a:endParaRPr lang="en-US" sz="621" dirty="0"/>
          </a:p>
        </p:txBody>
      </p:sp>
      <p:sp>
        <p:nvSpPr>
          <p:cNvPr id="5" name="Shape 2"/>
          <p:cNvSpPr/>
          <p:nvPr/>
        </p:nvSpPr>
        <p:spPr>
          <a:xfrm>
            <a:off x="428625" y="946547"/>
            <a:ext cx="2007394" cy="2144520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14350" y="1032272"/>
            <a:ext cx="1835944" cy="157163"/>
          </a:xfrm>
          <a:prstGeom prst="rect">
            <a:avLst/>
          </a:prstGeom>
          <a:noFill/>
          <a:ln/>
        </p:spPr>
        <p:txBody>
          <a:bodyPr wrap="square" lIns="0" tIns="0" rIns="0" bIns="51054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spc="1" kern="0" dirty="0">
                <a:solidFill>
                  <a:srgbClr val="FF6B35"/>
                </a:solidFill>
              </a:rPr>
              <a:t>Fluxo de Requisição</a:t>
            </a:r>
            <a:endParaRPr lang="en-US" sz="534" dirty="0"/>
          </a:p>
        </p:txBody>
      </p:sp>
      <p:sp>
        <p:nvSpPr>
          <p:cNvPr id="7" name="Shape 4"/>
          <p:cNvSpPr/>
          <p:nvPr/>
        </p:nvSpPr>
        <p:spPr>
          <a:xfrm>
            <a:off x="514350" y="1246584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514350" y="1246584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9" name="Text 6"/>
          <p:cNvSpPr/>
          <p:nvPr/>
        </p:nvSpPr>
        <p:spPr>
          <a:xfrm>
            <a:off x="557213" y="1282303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1. Cliente</a:t>
            </a:r>
            <a:endParaRPr lang="en-US" sz="485" dirty="0"/>
          </a:p>
        </p:txBody>
      </p:sp>
      <p:sp>
        <p:nvSpPr>
          <p:cNvPr id="10" name="Text 7"/>
          <p:cNvSpPr/>
          <p:nvPr/>
        </p:nvSpPr>
        <p:spPr>
          <a:xfrm>
            <a:off x="557213" y="1382316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Requisição HTTPS</a:t>
            </a:r>
            <a:endParaRPr lang="en-US" sz="463" dirty="0"/>
          </a:p>
        </p:txBody>
      </p:sp>
      <p:sp>
        <p:nvSpPr>
          <p:cNvPr id="11" name="Shape 8"/>
          <p:cNvSpPr/>
          <p:nvPr/>
        </p:nvSpPr>
        <p:spPr>
          <a:xfrm>
            <a:off x="514350" y="1544473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514350" y="1544473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3" name="Text 10"/>
          <p:cNvSpPr/>
          <p:nvPr/>
        </p:nvSpPr>
        <p:spPr>
          <a:xfrm>
            <a:off x="557213" y="1580192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2. Nginx</a:t>
            </a:r>
            <a:endParaRPr lang="en-US" sz="485" dirty="0"/>
          </a:p>
        </p:txBody>
      </p:sp>
      <p:sp>
        <p:nvSpPr>
          <p:cNvPr id="14" name="Text 11"/>
          <p:cNvSpPr/>
          <p:nvPr/>
        </p:nvSpPr>
        <p:spPr>
          <a:xfrm>
            <a:off x="557213" y="1680204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Processa, valida, comprime</a:t>
            </a:r>
            <a:endParaRPr lang="en-US" sz="463" dirty="0"/>
          </a:p>
        </p:txBody>
      </p:sp>
      <p:sp>
        <p:nvSpPr>
          <p:cNvPr id="15" name="Shape 12"/>
          <p:cNvSpPr/>
          <p:nvPr/>
        </p:nvSpPr>
        <p:spPr>
          <a:xfrm>
            <a:off x="514350" y="1842362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514350" y="1842362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7" name="Text 14"/>
          <p:cNvSpPr/>
          <p:nvPr/>
        </p:nvSpPr>
        <p:spPr>
          <a:xfrm>
            <a:off x="557213" y="1878081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3. Gunicorn</a:t>
            </a:r>
            <a:endParaRPr lang="en-US" sz="485" dirty="0"/>
          </a:p>
        </p:txBody>
      </p:sp>
      <p:sp>
        <p:nvSpPr>
          <p:cNvPr id="18" name="Text 15"/>
          <p:cNvSpPr/>
          <p:nvPr/>
        </p:nvSpPr>
        <p:spPr>
          <a:xfrm>
            <a:off x="557213" y="1978093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Distribui entre workers</a:t>
            </a:r>
            <a:endParaRPr lang="en-US" sz="463" dirty="0"/>
          </a:p>
        </p:txBody>
      </p:sp>
      <p:sp>
        <p:nvSpPr>
          <p:cNvPr id="19" name="Shape 16"/>
          <p:cNvSpPr/>
          <p:nvPr/>
        </p:nvSpPr>
        <p:spPr>
          <a:xfrm>
            <a:off x="514350" y="2140251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514350" y="2140251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1" name="Text 18"/>
          <p:cNvSpPr/>
          <p:nvPr/>
        </p:nvSpPr>
        <p:spPr>
          <a:xfrm>
            <a:off x="557213" y="2175970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4. Flask</a:t>
            </a:r>
            <a:endParaRPr lang="en-US" sz="485" dirty="0"/>
          </a:p>
        </p:txBody>
      </p:sp>
      <p:sp>
        <p:nvSpPr>
          <p:cNvPr id="22" name="Text 19"/>
          <p:cNvSpPr/>
          <p:nvPr/>
        </p:nvSpPr>
        <p:spPr>
          <a:xfrm>
            <a:off x="557213" y="2275982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Executa lógica</a:t>
            </a:r>
            <a:endParaRPr lang="en-US" sz="463" dirty="0"/>
          </a:p>
        </p:txBody>
      </p:sp>
      <p:sp>
        <p:nvSpPr>
          <p:cNvPr id="23" name="Shape 20"/>
          <p:cNvSpPr/>
          <p:nvPr/>
        </p:nvSpPr>
        <p:spPr>
          <a:xfrm>
            <a:off x="514350" y="2438140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514350" y="2438140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5" name="Text 22"/>
          <p:cNvSpPr/>
          <p:nvPr/>
        </p:nvSpPr>
        <p:spPr>
          <a:xfrm>
            <a:off x="557213" y="2473858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5. SQLite</a:t>
            </a:r>
            <a:endParaRPr lang="en-US" sz="485" dirty="0"/>
          </a:p>
        </p:txBody>
      </p:sp>
      <p:sp>
        <p:nvSpPr>
          <p:cNvPr id="26" name="Text 23"/>
          <p:cNvSpPr/>
          <p:nvPr/>
        </p:nvSpPr>
        <p:spPr>
          <a:xfrm>
            <a:off x="557213" y="2573871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Retorna dados</a:t>
            </a:r>
            <a:endParaRPr lang="en-US" sz="463" dirty="0"/>
          </a:p>
        </p:txBody>
      </p:sp>
      <p:sp>
        <p:nvSpPr>
          <p:cNvPr id="27" name="Shape 24"/>
          <p:cNvSpPr/>
          <p:nvPr/>
        </p:nvSpPr>
        <p:spPr>
          <a:xfrm>
            <a:off x="2521744" y="946547"/>
            <a:ext cx="2007394" cy="2144520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2607469" y="1032272"/>
            <a:ext cx="1835944" cy="157163"/>
          </a:xfrm>
          <a:prstGeom prst="rect">
            <a:avLst/>
          </a:prstGeom>
          <a:noFill/>
          <a:ln/>
        </p:spPr>
        <p:txBody>
          <a:bodyPr wrap="square" lIns="0" tIns="0" rIns="0" bIns="51054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spc="1" kern="0" dirty="0">
                <a:solidFill>
                  <a:srgbClr val="FF6B35"/>
                </a:solidFill>
              </a:rPr>
              <a:t>Segurança</a:t>
            </a:r>
            <a:endParaRPr lang="en-US" sz="534" dirty="0"/>
          </a:p>
        </p:txBody>
      </p:sp>
      <p:sp>
        <p:nvSpPr>
          <p:cNvPr id="29" name="Shape 26"/>
          <p:cNvSpPr/>
          <p:nvPr/>
        </p:nvSpPr>
        <p:spPr>
          <a:xfrm>
            <a:off x="2607469" y="1246584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30" name="Shape 27"/>
          <p:cNvSpPr/>
          <p:nvPr/>
        </p:nvSpPr>
        <p:spPr>
          <a:xfrm>
            <a:off x="2607469" y="1246584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31" name="Text 28"/>
          <p:cNvSpPr/>
          <p:nvPr/>
        </p:nvSpPr>
        <p:spPr>
          <a:xfrm>
            <a:off x="2650331" y="1282303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HSTS</a:t>
            </a:r>
            <a:endParaRPr lang="en-US" sz="485" dirty="0"/>
          </a:p>
        </p:txBody>
      </p:sp>
      <p:sp>
        <p:nvSpPr>
          <p:cNvPr id="32" name="Text 29"/>
          <p:cNvSpPr/>
          <p:nvPr/>
        </p:nvSpPr>
        <p:spPr>
          <a:xfrm>
            <a:off x="2650331" y="1382316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Força HTTPS 1 ano</a:t>
            </a:r>
            <a:endParaRPr lang="en-US" sz="463" dirty="0"/>
          </a:p>
        </p:txBody>
      </p:sp>
      <p:sp>
        <p:nvSpPr>
          <p:cNvPr id="33" name="Shape 30"/>
          <p:cNvSpPr/>
          <p:nvPr/>
        </p:nvSpPr>
        <p:spPr>
          <a:xfrm>
            <a:off x="2607469" y="1544473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34" name="Shape 31"/>
          <p:cNvSpPr/>
          <p:nvPr/>
        </p:nvSpPr>
        <p:spPr>
          <a:xfrm>
            <a:off x="2607469" y="1544473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35" name="Text 32"/>
          <p:cNvSpPr/>
          <p:nvPr/>
        </p:nvSpPr>
        <p:spPr>
          <a:xfrm>
            <a:off x="2650331" y="1580192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X-Frame-Options</a:t>
            </a:r>
            <a:endParaRPr lang="en-US" sz="485" dirty="0"/>
          </a:p>
        </p:txBody>
      </p:sp>
      <p:sp>
        <p:nvSpPr>
          <p:cNvPr id="36" name="Text 33"/>
          <p:cNvSpPr/>
          <p:nvPr/>
        </p:nvSpPr>
        <p:spPr>
          <a:xfrm>
            <a:off x="2650331" y="1680204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Previne clickjacking</a:t>
            </a:r>
            <a:endParaRPr lang="en-US" sz="463" dirty="0"/>
          </a:p>
        </p:txBody>
      </p:sp>
      <p:sp>
        <p:nvSpPr>
          <p:cNvPr id="37" name="Shape 34"/>
          <p:cNvSpPr/>
          <p:nvPr/>
        </p:nvSpPr>
        <p:spPr>
          <a:xfrm>
            <a:off x="2607469" y="1842362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38" name="Shape 35"/>
          <p:cNvSpPr/>
          <p:nvPr/>
        </p:nvSpPr>
        <p:spPr>
          <a:xfrm>
            <a:off x="2607469" y="1842362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39" name="Text 36"/>
          <p:cNvSpPr/>
          <p:nvPr/>
        </p:nvSpPr>
        <p:spPr>
          <a:xfrm>
            <a:off x="2650331" y="1878081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X-Content-Type</a:t>
            </a:r>
            <a:endParaRPr lang="en-US" sz="485" dirty="0"/>
          </a:p>
        </p:txBody>
      </p:sp>
      <p:sp>
        <p:nvSpPr>
          <p:cNvPr id="40" name="Text 37"/>
          <p:cNvSpPr/>
          <p:nvPr/>
        </p:nvSpPr>
        <p:spPr>
          <a:xfrm>
            <a:off x="2650331" y="1978093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Previne MIME sniffing</a:t>
            </a:r>
            <a:endParaRPr lang="en-US" sz="463" dirty="0"/>
          </a:p>
        </p:txBody>
      </p:sp>
      <p:sp>
        <p:nvSpPr>
          <p:cNvPr id="41" name="Shape 38"/>
          <p:cNvSpPr/>
          <p:nvPr/>
        </p:nvSpPr>
        <p:spPr>
          <a:xfrm>
            <a:off x="2607469" y="2140251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42" name="Shape 39"/>
          <p:cNvSpPr/>
          <p:nvPr/>
        </p:nvSpPr>
        <p:spPr>
          <a:xfrm>
            <a:off x="2607469" y="2140251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43" name="Text 40"/>
          <p:cNvSpPr/>
          <p:nvPr/>
        </p:nvSpPr>
        <p:spPr>
          <a:xfrm>
            <a:off x="2650331" y="2175970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X-XSS-Protection</a:t>
            </a:r>
            <a:endParaRPr lang="en-US" sz="485" dirty="0"/>
          </a:p>
        </p:txBody>
      </p:sp>
      <p:sp>
        <p:nvSpPr>
          <p:cNvPr id="44" name="Text 41"/>
          <p:cNvSpPr/>
          <p:nvPr/>
        </p:nvSpPr>
        <p:spPr>
          <a:xfrm>
            <a:off x="2650331" y="2275982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Proteção XSS</a:t>
            </a:r>
            <a:endParaRPr lang="en-US" sz="463" dirty="0"/>
          </a:p>
        </p:txBody>
      </p:sp>
      <p:sp>
        <p:nvSpPr>
          <p:cNvPr id="45" name="Shape 42"/>
          <p:cNvSpPr/>
          <p:nvPr/>
        </p:nvSpPr>
        <p:spPr>
          <a:xfrm>
            <a:off x="2607469" y="2438140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46" name="Shape 43"/>
          <p:cNvSpPr/>
          <p:nvPr/>
        </p:nvSpPr>
        <p:spPr>
          <a:xfrm>
            <a:off x="2607469" y="2438140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47" name="Text 44"/>
          <p:cNvSpPr/>
          <p:nvPr/>
        </p:nvSpPr>
        <p:spPr>
          <a:xfrm>
            <a:off x="2650331" y="2473858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CSP Headers</a:t>
            </a:r>
            <a:endParaRPr lang="en-US" sz="485" dirty="0"/>
          </a:p>
        </p:txBody>
      </p:sp>
      <p:sp>
        <p:nvSpPr>
          <p:cNvPr id="48" name="Text 45"/>
          <p:cNvSpPr/>
          <p:nvPr/>
        </p:nvSpPr>
        <p:spPr>
          <a:xfrm>
            <a:off x="2650331" y="2573871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Content Security Policy</a:t>
            </a:r>
            <a:endParaRPr lang="en-US" sz="463" dirty="0"/>
          </a:p>
        </p:txBody>
      </p:sp>
      <p:sp>
        <p:nvSpPr>
          <p:cNvPr id="49" name="Shape 46"/>
          <p:cNvSpPr/>
          <p:nvPr/>
        </p:nvSpPr>
        <p:spPr>
          <a:xfrm>
            <a:off x="2607469" y="2736028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50" name="Shape 47"/>
          <p:cNvSpPr/>
          <p:nvPr/>
        </p:nvSpPr>
        <p:spPr>
          <a:xfrm>
            <a:off x="2607469" y="2736028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51" name="Text 48"/>
          <p:cNvSpPr/>
          <p:nvPr/>
        </p:nvSpPr>
        <p:spPr>
          <a:xfrm>
            <a:off x="2650331" y="2771747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Firewall UFW</a:t>
            </a:r>
            <a:endParaRPr lang="en-US" sz="485" dirty="0"/>
          </a:p>
        </p:txBody>
      </p:sp>
      <p:sp>
        <p:nvSpPr>
          <p:cNvPr id="52" name="Text 49"/>
          <p:cNvSpPr/>
          <p:nvPr/>
        </p:nvSpPr>
        <p:spPr>
          <a:xfrm>
            <a:off x="2650331" y="2871760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Bloqueio de portas</a:t>
            </a:r>
            <a:endParaRPr lang="en-US" sz="463" dirty="0"/>
          </a:p>
        </p:txBody>
      </p:sp>
      <p:sp>
        <p:nvSpPr>
          <p:cNvPr id="53" name="Shape 50"/>
          <p:cNvSpPr/>
          <p:nvPr/>
        </p:nvSpPr>
        <p:spPr>
          <a:xfrm>
            <a:off x="4614863" y="946547"/>
            <a:ext cx="2007394" cy="2144520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54" name="Text 51"/>
          <p:cNvSpPr/>
          <p:nvPr/>
        </p:nvSpPr>
        <p:spPr>
          <a:xfrm>
            <a:off x="4700588" y="1032272"/>
            <a:ext cx="1835944" cy="157163"/>
          </a:xfrm>
          <a:prstGeom prst="rect">
            <a:avLst/>
          </a:prstGeom>
          <a:noFill/>
          <a:ln/>
        </p:spPr>
        <p:txBody>
          <a:bodyPr wrap="square" lIns="0" tIns="0" rIns="0" bIns="51054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spc="1" kern="0" dirty="0">
                <a:solidFill>
                  <a:srgbClr val="FF6B35"/>
                </a:solidFill>
              </a:rPr>
              <a:t>Performance</a:t>
            </a:r>
            <a:endParaRPr lang="en-US" sz="534" dirty="0"/>
          </a:p>
        </p:txBody>
      </p:sp>
      <p:sp>
        <p:nvSpPr>
          <p:cNvPr id="55" name="Shape 52"/>
          <p:cNvSpPr/>
          <p:nvPr/>
        </p:nvSpPr>
        <p:spPr>
          <a:xfrm>
            <a:off x="4700588" y="1246584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56" name="Shape 53"/>
          <p:cNvSpPr/>
          <p:nvPr/>
        </p:nvSpPr>
        <p:spPr>
          <a:xfrm>
            <a:off x="4700588" y="1246584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57" name="Text 54"/>
          <p:cNvSpPr/>
          <p:nvPr/>
        </p:nvSpPr>
        <p:spPr>
          <a:xfrm>
            <a:off x="4743450" y="1282303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Compressão</a:t>
            </a:r>
            <a:endParaRPr lang="en-US" sz="485" dirty="0"/>
          </a:p>
        </p:txBody>
      </p:sp>
      <p:sp>
        <p:nvSpPr>
          <p:cNvPr id="58" name="Text 55"/>
          <p:cNvSpPr/>
          <p:nvPr/>
        </p:nvSpPr>
        <p:spPr>
          <a:xfrm>
            <a:off x="4743450" y="1382316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Gzip ativado</a:t>
            </a:r>
            <a:endParaRPr lang="en-US" sz="463" dirty="0"/>
          </a:p>
        </p:txBody>
      </p:sp>
      <p:sp>
        <p:nvSpPr>
          <p:cNvPr id="59" name="Shape 56"/>
          <p:cNvSpPr/>
          <p:nvPr/>
        </p:nvSpPr>
        <p:spPr>
          <a:xfrm>
            <a:off x="4700588" y="1544473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60" name="Shape 57"/>
          <p:cNvSpPr/>
          <p:nvPr/>
        </p:nvSpPr>
        <p:spPr>
          <a:xfrm>
            <a:off x="4700588" y="1544473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61" name="Text 58"/>
          <p:cNvSpPr/>
          <p:nvPr/>
        </p:nvSpPr>
        <p:spPr>
          <a:xfrm>
            <a:off x="4743450" y="1580192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Cache Estático</a:t>
            </a:r>
            <a:endParaRPr lang="en-US" sz="485" dirty="0"/>
          </a:p>
        </p:txBody>
      </p:sp>
      <p:sp>
        <p:nvSpPr>
          <p:cNvPr id="62" name="Text 59"/>
          <p:cNvSpPr/>
          <p:nvPr/>
        </p:nvSpPr>
        <p:spPr>
          <a:xfrm>
            <a:off x="4743450" y="1680204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30 dias (CSS, JS, IMG)</a:t>
            </a:r>
            <a:endParaRPr lang="en-US" sz="463" dirty="0"/>
          </a:p>
        </p:txBody>
      </p:sp>
      <p:sp>
        <p:nvSpPr>
          <p:cNvPr id="63" name="Shape 60"/>
          <p:cNvSpPr/>
          <p:nvPr/>
        </p:nvSpPr>
        <p:spPr>
          <a:xfrm>
            <a:off x="4700588" y="1842362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64" name="Shape 61"/>
          <p:cNvSpPr/>
          <p:nvPr/>
        </p:nvSpPr>
        <p:spPr>
          <a:xfrm>
            <a:off x="4700588" y="1842362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65" name="Text 62"/>
          <p:cNvSpPr/>
          <p:nvPr/>
        </p:nvSpPr>
        <p:spPr>
          <a:xfrm>
            <a:off x="4743450" y="1878081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Connection Pooling</a:t>
            </a:r>
            <a:endParaRPr lang="en-US" sz="485" dirty="0"/>
          </a:p>
        </p:txBody>
      </p:sp>
      <p:sp>
        <p:nvSpPr>
          <p:cNvPr id="66" name="Text 63"/>
          <p:cNvSpPr/>
          <p:nvPr/>
        </p:nvSpPr>
        <p:spPr>
          <a:xfrm>
            <a:off x="4743450" y="1978093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Reutilização conexões</a:t>
            </a:r>
            <a:endParaRPr lang="en-US" sz="463" dirty="0"/>
          </a:p>
        </p:txBody>
      </p:sp>
      <p:sp>
        <p:nvSpPr>
          <p:cNvPr id="67" name="Shape 64"/>
          <p:cNvSpPr/>
          <p:nvPr/>
        </p:nvSpPr>
        <p:spPr>
          <a:xfrm>
            <a:off x="4700588" y="2140251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68" name="Shape 65"/>
          <p:cNvSpPr/>
          <p:nvPr/>
        </p:nvSpPr>
        <p:spPr>
          <a:xfrm>
            <a:off x="4700588" y="2140251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69" name="Text 66"/>
          <p:cNvSpPr/>
          <p:nvPr/>
        </p:nvSpPr>
        <p:spPr>
          <a:xfrm>
            <a:off x="4743450" y="2175970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Load Balancing</a:t>
            </a:r>
            <a:endParaRPr lang="en-US" sz="485" dirty="0"/>
          </a:p>
        </p:txBody>
      </p:sp>
      <p:sp>
        <p:nvSpPr>
          <p:cNvPr id="70" name="Text 67"/>
          <p:cNvSpPr/>
          <p:nvPr/>
        </p:nvSpPr>
        <p:spPr>
          <a:xfrm>
            <a:off x="4743450" y="2275982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4+ workers Gunicorn</a:t>
            </a:r>
            <a:endParaRPr lang="en-US" sz="463" dirty="0"/>
          </a:p>
        </p:txBody>
      </p:sp>
      <p:sp>
        <p:nvSpPr>
          <p:cNvPr id="71" name="Shape 68"/>
          <p:cNvSpPr/>
          <p:nvPr/>
        </p:nvSpPr>
        <p:spPr>
          <a:xfrm>
            <a:off x="4700588" y="2438140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72" name="Shape 69"/>
          <p:cNvSpPr/>
          <p:nvPr/>
        </p:nvSpPr>
        <p:spPr>
          <a:xfrm>
            <a:off x="4700588" y="2438140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73" name="Text 70"/>
          <p:cNvSpPr/>
          <p:nvPr/>
        </p:nvSpPr>
        <p:spPr>
          <a:xfrm>
            <a:off x="4743450" y="2473858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Keepalive</a:t>
            </a:r>
            <a:endParaRPr lang="en-US" sz="485" dirty="0"/>
          </a:p>
        </p:txBody>
      </p:sp>
      <p:sp>
        <p:nvSpPr>
          <p:cNvPr id="74" name="Text 71"/>
          <p:cNvSpPr/>
          <p:nvPr/>
        </p:nvSpPr>
        <p:spPr>
          <a:xfrm>
            <a:off x="4743450" y="2573871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2 segundos</a:t>
            </a:r>
            <a:endParaRPr lang="en-US" sz="463" dirty="0"/>
          </a:p>
        </p:txBody>
      </p:sp>
      <p:sp>
        <p:nvSpPr>
          <p:cNvPr id="75" name="Shape 72"/>
          <p:cNvSpPr/>
          <p:nvPr/>
        </p:nvSpPr>
        <p:spPr>
          <a:xfrm>
            <a:off x="4700588" y="2736028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76" name="Shape 73"/>
          <p:cNvSpPr/>
          <p:nvPr/>
        </p:nvSpPr>
        <p:spPr>
          <a:xfrm>
            <a:off x="4700588" y="2736028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77" name="Text 74"/>
          <p:cNvSpPr/>
          <p:nvPr/>
        </p:nvSpPr>
        <p:spPr>
          <a:xfrm>
            <a:off x="4743450" y="2771747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Timeout</a:t>
            </a:r>
            <a:endParaRPr lang="en-US" sz="485" dirty="0"/>
          </a:p>
        </p:txBody>
      </p:sp>
      <p:sp>
        <p:nvSpPr>
          <p:cNvPr id="78" name="Text 75"/>
          <p:cNvSpPr/>
          <p:nvPr/>
        </p:nvSpPr>
        <p:spPr>
          <a:xfrm>
            <a:off x="4743450" y="2871760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30 segundos</a:t>
            </a:r>
            <a:endParaRPr lang="en-US" sz="463" dirty="0"/>
          </a:p>
        </p:txBody>
      </p:sp>
      <p:sp>
        <p:nvSpPr>
          <p:cNvPr id="79" name="Shape 76"/>
          <p:cNvSpPr/>
          <p:nvPr/>
        </p:nvSpPr>
        <p:spPr>
          <a:xfrm>
            <a:off x="6707981" y="946547"/>
            <a:ext cx="2007394" cy="2144520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80" name="Text 77"/>
          <p:cNvSpPr/>
          <p:nvPr/>
        </p:nvSpPr>
        <p:spPr>
          <a:xfrm>
            <a:off x="6793706" y="1032272"/>
            <a:ext cx="1835944" cy="157163"/>
          </a:xfrm>
          <a:prstGeom prst="rect">
            <a:avLst/>
          </a:prstGeom>
          <a:noFill/>
          <a:ln/>
        </p:spPr>
        <p:txBody>
          <a:bodyPr wrap="square" lIns="0" tIns="0" rIns="0" bIns="51054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spc="1" kern="0" dirty="0">
                <a:solidFill>
                  <a:srgbClr val="FF6B35"/>
                </a:solidFill>
              </a:rPr>
              <a:t>Monitoramento</a:t>
            </a:r>
            <a:endParaRPr lang="en-US" sz="534" dirty="0"/>
          </a:p>
        </p:txBody>
      </p:sp>
      <p:sp>
        <p:nvSpPr>
          <p:cNvPr id="81" name="Shape 78"/>
          <p:cNvSpPr/>
          <p:nvPr/>
        </p:nvSpPr>
        <p:spPr>
          <a:xfrm>
            <a:off x="6793706" y="1246584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82" name="Shape 79"/>
          <p:cNvSpPr/>
          <p:nvPr/>
        </p:nvSpPr>
        <p:spPr>
          <a:xfrm>
            <a:off x="6793706" y="1246584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83" name="Text 80"/>
          <p:cNvSpPr/>
          <p:nvPr/>
        </p:nvSpPr>
        <p:spPr>
          <a:xfrm>
            <a:off x="6836569" y="1282303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Logs Gunicorn</a:t>
            </a:r>
            <a:endParaRPr lang="en-US" sz="485" dirty="0"/>
          </a:p>
        </p:txBody>
      </p:sp>
      <p:sp>
        <p:nvSpPr>
          <p:cNvPr id="84" name="Text 81"/>
          <p:cNvSpPr/>
          <p:nvPr/>
        </p:nvSpPr>
        <p:spPr>
          <a:xfrm>
            <a:off x="6836569" y="1382316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Access + Error</a:t>
            </a:r>
            <a:endParaRPr lang="en-US" sz="463" dirty="0"/>
          </a:p>
        </p:txBody>
      </p:sp>
      <p:sp>
        <p:nvSpPr>
          <p:cNvPr id="85" name="Shape 82"/>
          <p:cNvSpPr/>
          <p:nvPr/>
        </p:nvSpPr>
        <p:spPr>
          <a:xfrm>
            <a:off x="6793706" y="1544473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86" name="Shape 83"/>
          <p:cNvSpPr/>
          <p:nvPr/>
        </p:nvSpPr>
        <p:spPr>
          <a:xfrm>
            <a:off x="6793706" y="1544473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87" name="Text 84"/>
          <p:cNvSpPr/>
          <p:nvPr/>
        </p:nvSpPr>
        <p:spPr>
          <a:xfrm>
            <a:off x="6836569" y="1580192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Logs Nginx</a:t>
            </a:r>
            <a:endParaRPr lang="en-US" sz="485" dirty="0"/>
          </a:p>
        </p:txBody>
      </p:sp>
      <p:sp>
        <p:nvSpPr>
          <p:cNvPr id="88" name="Text 85"/>
          <p:cNvSpPr/>
          <p:nvPr/>
        </p:nvSpPr>
        <p:spPr>
          <a:xfrm>
            <a:off x="6836569" y="1680204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Access + Error</a:t>
            </a:r>
            <a:endParaRPr lang="en-US" sz="463" dirty="0"/>
          </a:p>
        </p:txBody>
      </p:sp>
      <p:sp>
        <p:nvSpPr>
          <p:cNvPr id="89" name="Shape 86"/>
          <p:cNvSpPr/>
          <p:nvPr/>
        </p:nvSpPr>
        <p:spPr>
          <a:xfrm>
            <a:off x="6793706" y="1842362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90" name="Shape 87"/>
          <p:cNvSpPr/>
          <p:nvPr/>
        </p:nvSpPr>
        <p:spPr>
          <a:xfrm>
            <a:off x="6793706" y="1842362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91" name="Text 88"/>
          <p:cNvSpPr/>
          <p:nvPr/>
        </p:nvSpPr>
        <p:spPr>
          <a:xfrm>
            <a:off x="6836569" y="1878081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Systemd Journal</a:t>
            </a:r>
            <a:endParaRPr lang="en-US" sz="485" dirty="0"/>
          </a:p>
        </p:txBody>
      </p:sp>
      <p:sp>
        <p:nvSpPr>
          <p:cNvPr id="92" name="Text 89"/>
          <p:cNvSpPr/>
          <p:nvPr/>
        </p:nvSpPr>
        <p:spPr>
          <a:xfrm>
            <a:off x="6836569" y="1978093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Eventos do sistema</a:t>
            </a:r>
            <a:endParaRPr lang="en-US" sz="463" dirty="0"/>
          </a:p>
        </p:txBody>
      </p:sp>
      <p:sp>
        <p:nvSpPr>
          <p:cNvPr id="93" name="Shape 90"/>
          <p:cNvSpPr/>
          <p:nvPr/>
        </p:nvSpPr>
        <p:spPr>
          <a:xfrm>
            <a:off x="6793706" y="2140251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94" name="Shape 91"/>
          <p:cNvSpPr/>
          <p:nvPr/>
        </p:nvSpPr>
        <p:spPr>
          <a:xfrm>
            <a:off x="6793706" y="2140251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95" name="Text 92"/>
          <p:cNvSpPr/>
          <p:nvPr/>
        </p:nvSpPr>
        <p:spPr>
          <a:xfrm>
            <a:off x="6836569" y="2175970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Health Checks</a:t>
            </a:r>
            <a:endParaRPr lang="en-US" sz="485" dirty="0"/>
          </a:p>
        </p:txBody>
      </p:sp>
      <p:sp>
        <p:nvSpPr>
          <p:cNvPr id="96" name="Text 93"/>
          <p:cNvSpPr/>
          <p:nvPr/>
        </p:nvSpPr>
        <p:spPr>
          <a:xfrm>
            <a:off x="6836569" y="2275982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Status endpoints</a:t>
            </a:r>
            <a:endParaRPr lang="en-US" sz="463" dirty="0"/>
          </a:p>
        </p:txBody>
      </p:sp>
      <p:sp>
        <p:nvSpPr>
          <p:cNvPr id="97" name="Shape 94"/>
          <p:cNvSpPr/>
          <p:nvPr/>
        </p:nvSpPr>
        <p:spPr>
          <a:xfrm>
            <a:off x="6793706" y="2438140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98" name="Shape 95"/>
          <p:cNvSpPr/>
          <p:nvPr/>
        </p:nvSpPr>
        <p:spPr>
          <a:xfrm>
            <a:off x="6793706" y="2438140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99" name="Text 96"/>
          <p:cNvSpPr/>
          <p:nvPr/>
        </p:nvSpPr>
        <p:spPr>
          <a:xfrm>
            <a:off x="6836569" y="2473858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Rotação Logs</a:t>
            </a:r>
            <a:endParaRPr lang="en-US" sz="485" dirty="0"/>
          </a:p>
        </p:txBody>
      </p:sp>
      <p:sp>
        <p:nvSpPr>
          <p:cNvPr id="100" name="Text 97"/>
          <p:cNvSpPr/>
          <p:nvPr/>
        </p:nvSpPr>
        <p:spPr>
          <a:xfrm>
            <a:off x="6836569" y="2573871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Automática</a:t>
            </a:r>
            <a:endParaRPr lang="en-US" sz="463" dirty="0"/>
          </a:p>
        </p:txBody>
      </p:sp>
      <p:sp>
        <p:nvSpPr>
          <p:cNvPr id="101" name="Shape 98"/>
          <p:cNvSpPr/>
          <p:nvPr/>
        </p:nvSpPr>
        <p:spPr>
          <a:xfrm>
            <a:off x="6793706" y="2736028"/>
            <a:ext cx="1835944" cy="25502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02" name="Shape 99"/>
          <p:cNvSpPr/>
          <p:nvPr/>
        </p:nvSpPr>
        <p:spPr>
          <a:xfrm>
            <a:off x="6793706" y="2736028"/>
            <a:ext cx="14288" cy="25502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03" name="Text 100"/>
          <p:cNvSpPr/>
          <p:nvPr/>
        </p:nvSpPr>
        <p:spPr>
          <a:xfrm>
            <a:off x="6836569" y="2771747"/>
            <a:ext cx="1750219" cy="928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85" b="1" dirty="0">
                <a:solidFill>
                  <a:srgbClr val="4ECDC4"/>
                </a:solidFill>
              </a:rPr>
              <a:t>Alertas</a:t>
            </a:r>
            <a:endParaRPr lang="en-US" sz="485" dirty="0"/>
          </a:p>
        </p:txBody>
      </p:sp>
      <p:sp>
        <p:nvSpPr>
          <p:cNvPr id="104" name="Text 101"/>
          <p:cNvSpPr/>
          <p:nvPr/>
        </p:nvSpPr>
        <p:spPr>
          <a:xfrm>
            <a:off x="6836569" y="2871760"/>
            <a:ext cx="1750219" cy="835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Erro 5xx, timeouts</a:t>
            </a:r>
            <a:endParaRPr lang="en-US" sz="463" dirty="0"/>
          </a:p>
        </p:txBody>
      </p:sp>
      <p:sp>
        <p:nvSpPr>
          <p:cNvPr id="105" name="Shape 102"/>
          <p:cNvSpPr/>
          <p:nvPr/>
        </p:nvSpPr>
        <p:spPr>
          <a:xfrm>
            <a:off x="428625" y="3219655"/>
            <a:ext cx="8286750" cy="1150144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106" name="Text 103"/>
          <p:cNvSpPr/>
          <p:nvPr/>
        </p:nvSpPr>
        <p:spPr>
          <a:xfrm>
            <a:off x="514350" y="3305380"/>
            <a:ext cx="8115300" cy="157163"/>
          </a:xfrm>
          <a:prstGeom prst="rect">
            <a:avLst/>
          </a:prstGeom>
          <a:noFill/>
          <a:ln/>
        </p:spPr>
        <p:txBody>
          <a:bodyPr wrap="square" lIns="0" tIns="0" rIns="0" bIns="51054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spc="1" kern="0" dirty="0">
                <a:solidFill>
                  <a:srgbClr val="FF6B35"/>
                </a:solidFill>
              </a:rPr>
              <a:t>Ciclo Completo de uma Requisição</a:t>
            </a:r>
            <a:endParaRPr lang="en-US" sz="534" dirty="0"/>
          </a:p>
        </p:txBody>
      </p:sp>
      <p:sp>
        <p:nvSpPr>
          <p:cNvPr id="107" name="Text 104"/>
          <p:cNvSpPr/>
          <p:nvPr/>
        </p:nvSpPr>
        <p:spPr>
          <a:xfrm>
            <a:off x="514350" y="3519692"/>
            <a:ext cx="12858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35" b="1" dirty="0">
                <a:solidFill>
                  <a:srgbClr val="00D9FF"/>
                </a:solidFill>
              </a:rPr>
              <a:t>1.</a:t>
            </a:r>
            <a:endParaRPr lang="en-US" sz="435" dirty="0"/>
          </a:p>
        </p:txBody>
      </p:sp>
      <p:sp>
        <p:nvSpPr>
          <p:cNvPr id="108" name="Text 105"/>
          <p:cNvSpPr/>
          <p:nvPr/>
        </p:nvSpPr>
        <p:spPr>
          <a:xfrm>
            <a:off x="685800" y="3519692"/>
            <a:ext cx="188430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Cliente envia requisição HTTPS para </a:t>
            </a:r>
            <a:pPr algn="l" indent="0" marL="0">
              <a:lnSpc>
                <a:spcPts val="800"/>
              </a:lnSpc>
              <a:buNone/>
            </a:pPr>
            <a:r>
              <a:rPr lang="en-US" sz="435" b="1" dirty="0">
                <a:solidFill>
                  <a:srgbClr val="FF6B35"/>
                </a:solidFill>
              </a:rPr>
              <a:t>seu-dominio.com:443</a:t>
            </a:r>
            <a:endParaRPr lang="en-US" sz="463" dirty="0"/>
          </a:p>
        </p:txBody>
      </p:sp>
      <p:sp>
        <p:nvSpPr>
          <p:cNvPr id="109" name="Text 106"/>
          <p:cNvSpPr/>
          <p:nvPr/>
        </p:nvSpPr>
        <p:spPr>
          <a:xfrm>
            <a:off x="514350" y="3644708"/>
            <a:ext cx="12858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35" b="1" dirty="0">
                <a:solidFill>
                  <a:srgbClr val="00D9FF"/>
                </a:solidFill>
              </a:rPr>
              <a:t>2.</a:t>
            </a:r>
            <a:endParaRPr lang="en-US" sz="435" dirty="0"/>
          </a:p>
        </p:txBody>
      </p:sp>
      <p:sp>
        <p:nvSpPr>
          <p:cNvPr id="110" name="Text 107"/>
          <p:cNvSpPr/>
          <p:nvPr/>
        </p:nvSpPr>
        <p:spPr>
          <a:xfrm>
            <a:off x="685800" y="3644708"/>
            <a:ext cx="1716230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Nginx recebe, valida SSL/TLS, aplica compressão Gzip</a:t>
            </a:r>
            <a:endParaRPr lang="en-US" sz="463" dirty="0"/>
          </a:p>
        </p:txBody>
      </p:sp>
      <p:sp>
        <p:nvSpPr>
          <p:cNvPr id="111" name="Text 108"/>
          <p:cNvSpPr/>
          <p:nvPr/>
        </p:nvSpPr>
        <p:spPr>
          <a:xfrm>
            <a:off x="514350" y="3769723"/>
            <a:ext cx="12858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35" b="1" dirty="0">
                <a:solidFill>
                  <a:srgbClr val="00D9FF"/>
                </a:solidFill>
              </a:rPr>
              <a:t>3.</a:t>
            </a:r>
            <a:endParaRPr lang="en-US" sz="435" dirty="0"/>
          </a:p>
        </p:txBody>
      </p:sp>
      <p:sp>
        <p:nvSpPr>
          <p:cNvPr id="112" name="Text 109"/>
          <p:cNvSpPr/>
          <p:nvPr/>
        </p:nvSpPr>
        <p:spPr>
          <a:xfrm>
            <a:off x="685800" y="3769723"/>
            <a:ext cx="1589150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Nginx faz proxy para Gunicorn em </a:t>
            </a:r>
            <a:pPr algn="l" indent="0" marL="0">
              <a:lnSpc>
                <a:spcPts val="800"/>
              </a:lnSpc>
              <a:buNone/>
            </a:pPr>
            <a:r>
              <a:rPr lang="en-US" sz="435" b="1" dirty="0">
                <a:solidFill>
                  <a:srgbClr val="FF6B35"/>
                </a:solidFill>
              </a:rPr>
              <a:t>127.0.0.1:8000</a:t>
            </a:r>
            <a:endParaRPr lang="en-US" sz="463" dirty="0"/>
          </a:p>
        </p:txBody>
      </p:sp>
      <p:sp>
        <p:nvSpPr>
          <p:cNvPr id="113" name="Text 110"/>
          <p:cNvSpPr/>
          <p:nvPr/>
        </p:nvSpPr>
        <p:spPr>
          <a:xfrm>
            <a:off x="514350" y="3894739"/>
            <a:ext cx="12858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35" b="1" dirty="0">
                <a:solidFill>
                  <a:srgbClr val="00D9FF"/>
                </a:solidFill>
              </a:rPr>
              <a:t>4.</a:t>
            </a:r>
            <a:endParaRPr lang="en-US" sz="435" dirty="0"/>
          </a:p>
        </p:txBody>
      </p:sp>
      <p:sp>
        <p:nvSpPr>
          <p:cNvPr id="114" name="Text 111"/>
          <p:cNvSpPr/>
          <p:nvPr/>
        </p:nvSpPr>
        <p:spPr>
          <a:xfrm>
            <a:off x="685800" y="3894739"/>
            <a:ext cx="1519247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Gunicorn distribui entre workers, executa Flask</a:t>
            </a:r>
            <a:endParaRPr lang="en-US" sz="463" dirty="0"/>
          </a:p>
        </p:txBody>
      </p:sp>
      <p:sp>
        <p:nvSpPr>
          <p:cNvPr id="115" name="Text 112"/>
          <p:cNvSpPr/>
          <p:nvPr/>
        </p:nvSpPr>
        <p:spPr>
          <a:xfrm>
            <a:off x="514350" y="4019755"/>
            <a:ext cx="12858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35" b="1" dirty="0">
                <a:solidFill>
                  <a:srgbClr val="00D9FF"/>
                </a:solidFill>
              </a:rPr>
              <a:t>5.</a:t>
            </a:r>
            <a:endParaRPr lang="en-US" sz="435" dirty="0"/>
          </a:p>
        </p:txBody>
      </p:sp>
      <p:sp>
        <p:nvSpPr>
          <p:cNvPr id="116" name="Text 113"/>
          <p:cNvSpPr/>
          <p:nvPr/>
        </p:nvSpPr>
        <p:spPr>
          <a:xfrm>
            <a:off x="685800" y="4019755"/>
            <a:ext cx="158069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Flask processa, consulta SQLite, retorna resposta</a:t>
            </a:r>
            <a:endParaRPr lang="en-US" sz="463" dirty="0"/>
          </a:p>
        </p:txBody>
      </p:sp>
      <p:sp>
        <p:nvSpPr>
          <p:cNvPr id="117" name="Text 114"/>
          <p:cNvSpPr/>
          <p:nvPr/>
        </p:nvSpPr>
        <p:spPr>
          <a:xfrm>
            <a:off x="514350" y="4144770"/>
            <a:ext cx="12858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35" b="1" dirty="0">
                <a:solidFill>
                  <a:srgbClr val="00D9FF"/>
                </a:solidFill>
              </a:rPr>
              <a:t>6.</a:t>
            </a:r>
            <a:endParaRPr lang="en-US" sz="435" dirty="0"/>
          </a:p>
        </p:txBody>
      </p:sp>
      <p:sp>
        <p:nvSpPr>
          <p:cNvPr id="118" name="Text 115"/>
          <p:cNvSpPr/>
          <p:nvPr/>
        </p:nvSpPr>
        <p:spPr>
          <a:xfrm>
            <a:off x="685800" y="4144770"/>
            <a:ext cx="182101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463" dirty="0">
                <a:solidFill>
                  <a:srgbClr val="E8F1F5"/>
                </a:solidFill>
              </a:rPr>
              <a:t>Nginx adiciona headers de segurança, retorna ao cliente</a:t>
            </a:r>
            <a:endParaRPr lang="en-US" sz="46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813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spc="1" kern="0" dirty="0">
                <a:solidFill>
                  <a:srgbClr val="00D9FF"/>
                </a:solidFill>
              </a:rPr>
              <a:t>COMPONENTES DE DEPLOY - STACK PRINCIPAL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798314"/>
            <a:ext cx="828675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4ECDC4">
                    <a:alpha val="90000"/>
                  </a:srgbClr>
                </a:solidFill>
              </a:rPr>
              <a:t>5 componentes principais da arquitetura de produção</a:t>
            </a:r>
            <a:endParaRPr lang="en-US" sz="674" dirty="0"/>
          </a:p>
        </p:txBody>
      </p:sp>
      <p:sp>
        <p:nvSpPr>
          <p:cNvPr id="5" name="Shape 2"/>
          <p:cNvSpPr/>
          <p:nvPr/>
        </p:nvSpPr>
        <p:spPr>
          <a:xfrm>
            <a:off x="428625" y="1260872"/>
            <a:ext cx="8286750" cy="2607469"/>
          </a:xfrm>
          <a:prstGeom prst="rect">
            <a:avLst/>
          </a:prstGeom>
          <a:solidFill>
            <a:srgbClr val="0D1F35">
              <a:alpha val="3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428625" y="1268016"/>
            <a:ext cx="8286750" cy="369689"/>
          </a:xfrm>
          <a:prstGeom prst="rect">
            <a:avLst/>
          </a:prstGeom>
          <a:solidFill>
            <a:srgbClr val="4ECDC4">
              <a:alpha val="1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428625" y="1268016"/>
            <a:ext cx="8286750" cy="14288"/>
          </a:xfrm>
          <a:prstGeom prst="rect">
            <a:avLst/>
          </a:prstGeom>
          <a:solidFill>
            <a:srgbClr val="B3F4FF"/>
          </a:solidFill>
          <a:ln/>
        </p:spPr>
      </p:sp>
      <p:sp>
        <p:nvSpPr>
          <p:cNvPr id="8" name="Shape 5"/>
          <p:cNvSpPr/>
          <p:nvPr/>
        </p:nvSpPr>
        <p:spPr>
          <a:xfrm>
            <a:off x="428625" y="1623417"/>
            <a:ext cx="8286750" cy="14288"/>
          </a:xfrm>
          <a:prstGeom prst="rect">
            <a:avLst/>
          </a:prstGeom>
          <a:solidFill>
            <a:srgbClr val="B3F4FF"/>
          </a:solidFill>
          <a:ln/>
        </p:spPr>
      </p:sp>
      <p:sp>
        <p:nvSpPr>
          <p:cNvPr id="9" name="Text 6"/>
          <p:cNvSpPr/>
          <p:nvPr/>
        </p:nvSpPr>
        <p:spPr>
          <a:xfrm>
            <a:off x="428625" y="1260872"/>
            <a:ext cx="1657350" cy="355402"/>
          </a:xfrm>
          <a:prstGeom prst="rect">
            <a:avLst/>
          </a:prstGeom>
          <a:noFill/>
          <a:ln/>
        </p:spPr>
        <p:txBody>
          <a:bodyPr wrap="square" lIns="170053" tIns="136017" rIns="170053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Componente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2085975" y="1260872"/>
            <a:ext cx="1243013" cy="355402"/>
          </a:xfrm>
          <a:prstGeom prst="rect">
            <a:avLst/>
          </a:prstGeom>
          <a:noFill/>
          <a:ln/>
        </p:spPr>
        <p:txBody>
          <a:bodyPr wrap="square" lIns="170053" tIns="136017" rIns="170053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Versão</a:t>
            </a:r>
            <a:endParaRPr lang="en-US" sz="634" dirty="0"/>
          </a:p>
        </p:txBody>
      </p:sp>
      <p:sp>
        <p:nvSpPr>
          <p:cNvPr id="11" name="Text 8"/>
          <p:cNvSpPr/>
          <p:nvPr/>
        </p:nvSpPr>
        <p:spPr>
          <a:xfrm>
            <a:off x="3328988" y="1260872"/>
            <a:ext cx="5386388" cy="355402"/>
          </a:xfrm>
          <a:prstGeom prst="rect">
            <a:avLst/>
          </a:prstGeom>
          <a:noFill/>
          <a:ln/>
        </p:spPr>
        <p:txBody>
          <a:bodyPr wrap="square" lIns="170053" tIns="136017" rIns="170053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Função</a:t>
            </a:r>
            <a:endParaRPr lang="en-US" sz="634" dirty="0"/>
          </a:p>
        </p:txBody>
      </p:sp>
      <p:sp>
        <p:nvSpPr>
          <p:cNvPr id="12" name="Shape 9"/>
          <p:cNvSpPr/>
          <p:nvPr/>
        </p:nvSpPr>
        <p:spPr>
          <a:xfrm>
            <a:off x="428625" y="1616273"/>
            <a:ext cx="8286750" cy="441127"/>
          </a:xfrm>
          <a:prstGeom prst="rect">
            <a:avLst/>
          </a:prstGeom>
          <a:solidFill>
            <a:srgbClr val="4ECDC4">
              <a:alpha val="3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428625" y="2050256"/>
            <a:ext cx="8286750" cy="7144"/>
          </a:xfrm>
          <a:prstGeom prst="rect">
            <a:avLst/>
          </a:prstGeom>
          <a:solidFill>
            <a:srgbClr val="E6FBFF"/>
          </a:solidFill>
          <a:ln/>
        </p:spPr>
      </p:sp>
      <p:sp>
        <p:nvSpPr>
          <p:cNvPr id="14" name="Text 11"/>
          <p:cNvSpPr/>
          <p:nvPr/>
        </p:nvSpPr>
        <p:spPr>
          <a:xfrm>
            <a:off x="571500" y="1716286"/>
            <a:ext cx="33904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Ubuntu</a:t>
            </a:r>
            <a:endParaRPr lang="en-US" sz="584" dirty="0"/>
          </a:p>
        </p:txBody>
      </p:sp>
      <p:sp>
        <p:nvSpPr>
          <p:cNvPr id="15" name="Text 12"/>
          <p:cNvSpPr/>
          <p:nvPr/>
        </p:nvSpPr>
        <p:spPr>
          <a:xfrm>
            <a:off x="571500" y="1846659"/>
            <a:ext cx="1368028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4ECDC4">
                    <a:alpha val="70000"/>
                  </a:srgbClr>
                </a:solidFill>
              </a:rPr>
              <a:t>SO</a:t>
            </a:r>
            <a:endParaRPr lang="en-US" sz="568" dirty="0"/>
          </a:p>
        </p:txBody>
      </p:sp>
      <p:sp>
        <p:nvSpPr>
          <p:cNvPr id="16" name="Text 13"/>
          <p:cNvSpPr/>
          <p:nvPr/>
        </p:nvSpPr>
        <p:spPr>
          <a:xfrm>
            <a:off x="2232422" y="1777008"/>
            <a:ext cx="29055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20.04+</a:t>
            </a:r>
            <a:endParaRPr lang="en-US" sz="584" dirty="0"/>
          </a:p>
        </p:txBody>
      </p:sp>
      <p:sp>
        <p:nvSpPr>
          <p:cNvPr id="17" name="Text 14"/>
          <p:cNvSpPr/>
          <p:nvPr/>
        </p:nvSpPr>
        <p:spPr>
          <a:xfrm>
            <a:off x="3475434" y="1776115"/>
            <a:ext cx="284167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Sistema operacional base. LTS (suporte de longo prazo) até 2030.</a:t>
            </a:r>
            <a:endParaRPr lang="en-US" sz="621" dirty="0"/>
          </a:p>
        </p:txBody>
      </p:sp>
      <p:sp>
        <p:nvSpPr>
          <p:cNvPr id="18" name="Shape 15"/>
          <p:cNvSpPr/>
          <p:nvPr/>
        </p:nvSpPr>
        <p:spPr>
          <a:xfrm>
            <a:off x="428625" y="2053828"/>
            <a:ext cx="8286750" cy="441127"/>
          </a:xfrm>
          <a:prstGeom prst="rect">
            <a:avLst/>
          </a:prstGeom>
          <a:solidFill>
            <a:srgbClr val="0D1F35">
              <a:alpha val="50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428625" y="2487811"/>
            <a:ext cx="8286750" cy="7144"/>
          </a:xfrm>
          <a:prstGeom prst="rect">
            <a:avLst/>
          </a:prstGeom>
          <a:solidFill>
            <a:srgbClr val="E6FBFF"/>
          </a:solidFill>
          <a:ln/>
        </p:spPr>
      </p:sp>
      <p:sp>
        <p:nvSpPr>
          <p:cNvPr id="20" name="Text 17"/>
          <p:cNvSpPr/>
          <p:nvPr/>
        </p:nvSpPr>
        <p:spPr>
          <a:xfrm>
            <a:off x="571500" y="2153841"/>
            <a:ext cx="31890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Python</a:t>
            </a:r>
            <a:endParaRPr lang="en-US" sz="584" dirty="0"/>
          </a:p>
        </p:txBody>
      </p:sp>
      <p:sp>
        <p:nvSpPr>
          <p:cNvPr id="21" name="Text 18"/>
          <p:cNvSpPr/>
          <p:nvPr/>
        </p:nvSpPr>
        <p:spPr>
          <a:xfrm>
            <a:off x="571500" y="2284214"/>
            <a:ext cx="1368028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4ECDC4">
                    <a:alpha val="70000"/>
                  </a:srgbClr>
                </a:solidFill>
              </a:rPr>
              <a:t>Runtime</a:t>
            </a:r>
            <a:endParaRPr lang="en-US" sz="568" dirty="0"/>
          </a:p>
        </p:txBody>
      </p:sp>
      <p:sp>
        <p:nvSpPr>
          <p:cNvPr id="22" name="Text 19"/>
          <p:cNvSpPr/>
          <p:nvPr/>
        </p:nvSpPr>
        <p:spPr>
          <a:xfrm>
            <a:off x="2232422" y="2214563"/>
            <a:ext cx="1853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3.11</a:t>
            </a:r>
            <a:endParaRPr lang="en-US" sz="584" dirty="0"/>
          </a:p>
        </p:txBody>
      </p:sp>
      <p:sp>
        <p:nvSpPr>
          <p:cNvPr id="23" name="Text 20"/>
          <p:cNvSpPr/>
          <p:nvPr/>
        </p:nvSpPr>
        <p:spPr>
          <a:xfrm>
            <a:off x="3475434" y="2213670"/>
            <a:ext cx="295915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Interpretador Python. Suporte a type hints, performance otimizada.</a:t>
            </a:r>
            <a:endParaRPr lang="en-US" sz="621" dirty="0"/>
          </a:p>
        </p:txBody>
      </p:sp>
      <p:sp>
        <p:nvSpPr>
          <p:cNvPr id="24" name="Shape 21"/>
          <p:cNvSpPr/>
          <p:nvPr/>
        </p:nvSpPr>
        <p:spPr>
          <a:xfrm>
            <a:off x="428625" y="2491383"/>
            <a:ext cx="8286750" cy="441127"/>
          </a:xfrm>
          <a:prstGeom prst="rect">
            <a:avLst/>
          </a:prstGeom>
          <a:solidFill>
            <a:srgbClr val="4ECDC4">
              <a:alpha val="3000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428625" y="2925366"/>
            <a:ext cx="8286750" cy="7144"/>
          </a:xfrm>
          <a:prstGeom prst="rect">
            <a:avLst/>
          </a:prstGeom>
          <a:solidFill>
            <a:srgbClr val="E6FBFF"/>
          </a:solidFill>
          <a:ln/>
        </p:spPr>
      </p:sp>
      <p:sp>
        <p:nvSpPr>
          <p:cNvPr id="26" name="Text 23"/>
          <p:cNvSpPr/>
          <p:nvPr/>
        </p:nvSpPr>
        <p:spPr>
          <a:xfrm>
            <a:off x="571500" y="2591395"/>
            <a:ext cx="23141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Flask</a:t>
            </a:r>
            <a:endParaRPr lang="en-US" sz="584" dirty="0"/>
          </a:p>
        </p:txBody>
      </p:sp>
      <p:sp>
        <p:nvSpPr>
          <p:cNvPr id="27" name="Text 24"/>
          <p:cNvSpPr/>
          <p:nvPr/>
        </p:nvSpPr>
        <p:spPr>
          <a:xfrm>
            <a:off x="571500" y="2721769"/>
            <a:ext cx="1368028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4ECDC4">
                    <a:alpha val="70000"/>
                  </a:srgbClr>
                </a:solidFill>
              </a:rPr>
              <a:t>Framework</a:t>
            </a:r>
            <a:endParaRPr lang="en-US" sz="568" dirty="0"/>
          </a:p>
        </p:txBody>
      </p:sp>
      <p:sp>
        <p:nvSpPr>
          <p:cNvPr id="28" name="Text 25"/>
          <p:cNvSpPr/>
          <p:nvPr/>
        </p:nvSpPr>
        <p:spPr>
          <a:xfrm>
            <a:off x="2232422" y="2652117"/>
            <a:ext cx="21280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3.1.2</a:t>
            </a:r>
            <a:endParaRPr lang="en-US" sz="584" dirty="0"/>
          </a:p>
        </p:txBody>
      </p:sp>
      <p:sp>
        <p:nvSpPr>
          <p:cNvPr id="29" name="Text 26"/>
          <p:cNvSpPr/>
          <p:nvPr/>
        </p:nvSpPr>
        <p:spPr>
          <a:xfrm>
            <a:off x="3475434" y="2651224"/>
            <a:ext cx="281837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Framework web micro. Roteamento, templates Jinja2, extensões.</a:t>
            </a:r>
            <a:endParaRPr lang="en-US" sz="621" dirty="0"/>
          </a:p>
        </p:txBody>
      </p:sp>
      <p:sp>
        <p:nvSpPr>
          <p:cNvPr id="30" name="Shape 27"/>
          <p:cNvSpPr/>
          <p:nvPr/>
        </p:nvSpPr>
        <p:spPr>
          <a:xfrm>
            <a:off x="428625" y="2928938"/>
            <a:ext cx="8286750" cy="441127"/>
          </a:xfrm>
          <a:prstGeom prst="rect">
            <a:avLst/>
          </a:prstGeom>
          <a:solidFill>
            <a:srgbClr val="0D1F35">
              <a:alpha val="50000"/>
            </a:srgbClr>
          </a:solidFill>
          <a:ln/>
        </p:spPr>
      </p:sp>
      <p:sp>
        <p:nvSpPr>
          <p:cNvPr id="31" name="Shape 28"/>
          <p:cNvSpPr/>
          <p:nvPr/>
        </p:nvSpPr>
        <p:spPr>
          <a:xfrm>
            <a:off x="428625" y="3362920"/>
            <a:ext cx="8286750" cy="7144"/>
          </a:xfrm>
          <a:prstGeom prst="rect">
            <a:avLst/>
          </a:prstGeom>
          <a:solidFill>
            <a:srgbClr val="E6FBFF"/>
          </a:solidFill>
          <a:ln/>
        </p:spPr>
      </p:sp>
      <p:sp>
        <p:nvSpPr>
          <p:cNvPr id="32" name="Text 29"/>
          <p:cNvSpPr/>
          <p:nvPr/>
        </p:nvSpPr>
        <p:spPr>
          <a:xfrm>
            <a:off x="571500" y="3028950"/>
            <a:ext cx="41375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Gunicorn</a:t>
            </a:r>
            <a:endParaRPr lang="en-US" sz="584" dirty="0"/>
          </a:p>
        </p:txBody>
      </p:sp>
      <p:sp>
        <p:nvSpPr>
          <p:cNvPr id="33" name="Text 30"/>
          <p:cNvSpPr/>
          <p:nvPr/>
        </p:nvSpPr>
        <p:spPr>
          <a:xfrm>
            <a:off x="571500" y="3159323"/>
            <a:ext cx="1368028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4ECDC4">
                    <a:alpha val="70000"/>
                  </a:srgbClr>
                </a:solidFill>
              </a:rPr>
              <a:t>App Server</a:t>
            </a:r>
            <a:endParaRPr lang="en-US" sz="568" dirty="0"/>
          </a:p>
        </p:txBody>
      </p:sp>
      <p:sp>
        <p:nvSpPr>
          <p:cNvPr id="34" name="Text 31"/>
          <p:cNvSpPr/>
          <p:nvPr/>
        </p:nvSpPr>
        <p:spPr>
          <a:xfrm>
            <a:off x="2232422" y="3089672"/>
            <a:ext cx="23792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21.2+</a:t>
            </a:r>
            <a:endParaRPr lang="en-US" sz="584" dirty="0"/>
          </a:p>
        </p:txBody>
      </p:sp>
      <p:sp>
        <p:nvSpPr>
          <p:cNvPr id="35" name="Text 32"/>
          <p:cNvSpPr/>
          <p:nvPr/>
        </p:nvSpPr>
        <p:spPr>
          <a:xfrm>
            <a:off x="3475434" y="3088779"/>
            <a:ext cx="253575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Servidor WSGI. Multi-worker, timeout, connection pooling.</a:t>
            </a:r>
            <a:endParaRPr lang="en-US" sz="621" dirty="0"/>
          </a:p>
        </p:txBody>
      </p:sp>
      <p:sp>
        <p:nvSpPr>
          <p:cNvPr id="36" name="Shape 33"/>
          <p:cNvSpPr/>
          <p:nvPr/>
        </p:nvSpPr>
        <p:spPr>
          <a:xfrm>
            <a:off x="428625" y="3366492"/>
            <a:ext cx="8286750" cy="441127"/>
          </a:xfrm>
          <a:prstGeom prst="rect">
            <a:avLst/>
          </a:prstGeom>
          <a:solidFill>
            <a:srgbClr val="4ECDC4">
              <a:alpha val="3000"/>
            </a:srgbClr>
          </a:solidFill>
          <a:ln/>
        </p:spPr>
      </p:sp>
      <p:sp>
        <p:nvSpPr>
          <p:cNvPr id="37" name="Shape 34"/>
          <p:cNvSpPr/>
          <p:nvPr/>
        </p:nvSpPr>
        <p:spPr>
          <a:xfrm>
            <a:off x="428625" y="3800475"/>
            <a:ext cx="8286750" cy="7144"/>
          </a:xfrm>
          <a:prstGeom prst="rect">
            <a:avLst/>
          </a:prstGeom>
          <a:solidFill>
            <a:srgbClr val="E6FBFF"/>
          </a:solidFill>
          <a:ln/>
        </p:spPr>
      </p:sp>
      <p:sp>
        <p:nvSpPr>
          <p:cNvPr id="38" name="Text 35"/>
          <p:cNvSpPr/>
          <p:nvPr/>
        </p:nvSpPr>
        <p:spPr>
          <a:xfrm>
            <a:off x="571500" y="3466505"/>
            <a:ext cx="26716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Nginx</a:t>
            </a:r>
            <a:endParaRPr lang="en-US" sz="584" dirty="0"/>
          </a:p>
        </p:txBody>
      </p:sp>
      <p:sp>
        <p:nvSpPr>
          <p:cNvPr id="39" name="Text 36"/>
          <p:cNvSpPr/>
          <p:nvPr/>
        </p:nvSpPr>
        <p:spPr>
          <a:xfrm>
            <a:off x="571500" y="3596878"/>
            <a:ext cx="1368028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4ECDC4">
                    <a:alpha val="70000"/>
                  </a:srgbClr>
                </a:solidFill>
              </a:rPr>
              <a:t>Proxy/Web</a:t>
            </a:r>
            <a:endParaRPr lang="en-US" sz="568" dirty="0"/>
          </a:p>
        </p:txBody>
      </p:sp>
      <p:sp>
        <p:nvSpPr>
          <p:cNvPr id="40" name="Text 37"/>
          <p:cNvSpPr/>
          <p:nvPr/>
        </p:nvSpPr>
        <p:spPr>
          <a:xfrm>
            <a:off x="2232422" y="3527227"/>
            <a:ext cx="23792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1.18+</a:t>
            </a:r>
            <a:endParaRPr lang="en-US" sz="584" dirty="0"/>
          </a:p>
        </p:txBody>
      </p:sp>
      <p:sp>
        <p:nvSpPr>
          <p:cNvPr id="41" name="Text 38"/>
          <p:cNvSpPr/>
          <p:nvPr/>
        </p:nvSpPr>
        <p:spPr>
          <a:xfrm>
            <a:off x="3475434" y="3526334"/>
            <a:ext cx="241712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Proxy reverso. HTTPS, compressão Gzip, cache estático.</a:t>
            </a:r>
            <a:endParaRPr lang="en-US" sz="621" dirty="0"/>
          </a:p>
        </p:txBody>
      </p:sp>
      <p:sp>
        <p:nvSpPr>
          <p:cNvPr id="42" name="Shape 39"/>
          <p:cNvSpPr/>
          <p:nvPr/>
        </p:nvSpPr>
        <p:spPr>
          <a:xfrm>
            <a:off x="428625" y="4132659"/>
            <a:ext cx="4036219" cy="52718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43" name="Shape 40"/>
          <p:cNvSpPr/>
          <p:nvPr/>
        </p:nvSpPr>
        <p:spPr>
          <a:xfrm>
            <a:off x="428625" y="4132659"/>
            <a:ext cx="14288" cy="52718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44" name="Text 41"/>
          <p:cNvSpPr/>
          <p:nvPr/>
        </p:nvSpPr>
        <p:spPr>
          <a:xfrm>
            <a:off x="514350" y="4218384"/>
            <a:ext cx="3857625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Arquitetura</a:t>
            </a:r>
            <a:endParaRPr lang="en-US" sz="534" dirty="0"/>
          </a:p>
        </p:txBody>
      </p:sp>
      <p:sp>
        <p:nvSpPr>
          <p:cNvPr id="45" name="Text 42"/>
          <p:cNvSpPr/>
          <p:nvPr/>
        </p:nvSpPr>
        <p:spPr>
          <a:xfrm>
            <a:off x="514350" y="4354116"/>
            <a:ext cx="3857625" cy="2200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Stack modular com separação clara de responsabilidades: SO → Runtime → Framework → App Server → Proxy</a:t>
            </a:r>
            <a:endParaRPr lang="en-US" sz="568" dirty="0"/>
          </a:p>
        </p:txBody>
      </p:sp>
      <p:sp>
        <p:nvSpPr>
          <p:cNvPr id="46" name="Shape 43"/>
          <p:cNvSpPr/>
          <p:nvPr/>
        </p:nvSpPr>
        <p:spPr>
          <a:xfrm>
            <a:off x="4672013" y="4132659"/>
            <a:ext cx="4043363" cy="527186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47" name="Shape 44"/>
          <p:cNvSpPr/>
          <p:nvPr/>
        </p:nvSpPr>
        <p:spPr>
          <a:xfrm>
            <a:off x="4672013" y="4132659"/>
            <a:ext cx="14288" cy="527186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48" name="Text 45"/>
          <p:cNvSpPr/>
          <p:nvPr/>
        </p:nvSpPr>
        <p:spPr>
          <a:xfrm>
            <a:off x="4764881" y="4218384"/>
            <a:ext cx="386476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Segurança</a:t>
            </a:r>
            <a:endParaRPr lang="en-US" sz="534" dirty="0"/>
          </a:p>
        </p:txBody>
      </p:sp>
      <p:sp>
        <p:nvSpPr>
          <p:cNvPr id="49" name="Text 46"/>
          <p:cNvSpPr/>
          <p:nvPr/>
        </p:nvSpPr>
        <p:spPr>
          <a:xfrm>
            <a:off x="4764881" y="4354116"/>
            <a:ext cx="3864769" cy="1100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HTTPS obrigatório, proteção contra SQL injection, XSS, CSRF e clickjacking</a:t>
            </a:r>
            <a:endParaRPr lang="en-US" sz="568" dirty="0"/>
          </a:p>
        </p:txBody>
      </p:sp>
      <p:sp>
        <p:nvSpPr>
          <p:cNvPr id="50" name="Shape 47"/>
          <p:cNvSpPr/>
          <p:nvPr/>
        </p:nvSpPr>
        <p:spPr>
          <a:xfrm>
            <a:off x="428625" y="4838440"/>
            <a:ext cx="8286750" cy="250031"/>
          </a:xfrm>
          <a:prstGeom prst="rect">
            <a:avLst/>
          </a:prstGeom>
          <a:solidFill>
            <a:srgbClr val="00D9FF">
              <a:alpha val="5000"/>
            </a:srgbClr>
          </a:solidFill>
          <a:ln/>
        </p:spPr>
      </p:sp>
      <p:sp>
        <p:nvSpPr>
          <p:cNvPr id="51" name="Shape 48"/>
          <p:cNvSpPr/>
          <p:nvPr/>
        </p:nvSpPr>
        <p:spPr>
          <a:xfrm>
            <a:off x="428625" y="4838440"/>
            <a:ext cx="14288" cy="250031"/>
          </a:xfrm>
          <a:prstGeom prst="rect">
            <a:avLst/>
          </a:prstGeom>
          <a:solidFill>
            <a:srgbClr val="00D9FF"/>
          </a:solidFill>
          <a:ln/>
        </p:spPr>
      </p:sp>
      <p:sp>
        <p:nvSpPr>
          <p:cNvPr id="52" name="Text 49"/>
          <p:cNvSpPr/>
          <p:nvPr/>
        </p:nvSpPr>
        <p:spPr>
          <a:xfrm>
            <a:off x="428625" y="4838440"/>
            <a:ext cx="8286750" cy="250031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00D9FF"/>
                </a:solidFill>
              </a:rPr>
              <a:t>► Próximo slide:</a:t>
            </a:r>
            <a:pPr algn="l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 Banco de dados (SQLite), SSL/TLS (Let's Encrypt), Gerenciador de certificados (Certbot) e Criptografia (Argon2)</a:t>
            </a:r>
            <a:endParaRPr lang="en-US" sz="53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217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spc="1" kern="0" dirty="0">
                <a:solidFill>
                  <a:srgbClr val="00D9FF"/>
                </a:solidFill>
              </a:rPr>
              <a:t>COMPONENTES DE DEPLOY - CONTINUAÇÃO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798314"/>
            <a:ext cx="828675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4ECDC4">
                    <a:alpha val="90000"/>
                  </a:srgbClr>
                </a:solidFill>
              </a:rPr>
              <a:t>Banco de Dados, SSL/TLS, Certificados e Criptografia</a:t>
            </a:r>
            <a:endParaRPr lang="en-US" sz="674" dirty="0"/>
          </a:p>
        </p:txBody>
      </p:sp>
      <p:sp>
        <p:nvSpPr>
          <p:cNvPr id="5" name="Shape 2"/>
          <p:cNvSpPr/>
          <p:nvPr/>
        </p:nvSpPr>
        <p:spPr>
          <a:xfrm>
            <a:off x="428625" y="1296591"/>
            <a:ext cx="8286750" cy="2202061"/>
          </a:xfrm>
          <a:prstGeom prst="rect">
            <a:avLst/>
          </a:prstGeom>
          <a:solidFill>
            <a:srgbClr val="0D1F35">
              <a:alpha val="3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428625" y="1303734"/>
            <a:ext cx="8286750" cy="369689"/>
          </a:xfrm>
          <a:prstGeom prst="rect">
            <a:avLst/>
          </a:prstGeom>
          <a:solidFill>
            <a:srgbClr val="4ECDC4">
              <a:alpha val="1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428625" y="1303734"/>
            <a:ext cx="8286750" cy="14288"/>
          </a:xfrm>
          <a:prstGeom prst="rect">
            <a:avLst/>
          </a:prstGeom>
          <a:solidFill>
            <a:srgbClr val="B3F4FF"/>
          </a:solidFill>
          <a:ln/>
        </p:spPr>
      </p:sp>
      <p:sp>
        <p:nvSpPr>
          <p:cNvPr id="8" name="Shape 5"/>
          <p:cNvSpPr/>
          <p:nvPr/>
        </p:nvSpPr>
        <p:spPr>
          <a:xfrm>
            <a:off x="428625" y="1659136"/>
            <a:ext cx="8286750" cy="14288"/>
          </a:xfrm>
          <a:prstGeom prst="rect">
            <a:avLst/>
          </a:prstGeom>
          <a:solidFill>
            <a:srgbClr val="B3F4FF"/>
          </a:solidFill>
          <a:ln/>
        </p:spPr>
      </p:sp>
      <p:sp>
        <p:nvSpPr>
          <p:cNvPr id="9" name="Text 6"/>
          <p:cNvSpPr/>
          <p:nvPr/>
        </p:nvSpPr>
        <p:spPr>
          <a:xfrm>
            <a:off x="428625" y="1296591"/>
            <a:ext cx="1657350" cy="355402"/>
          </a:xfrm>
          <a:prstGeom prst="rect">
            <a:avLst/>
          </a:prstGeom>
          <a:noFill/>
          <a:ln/>
        </p:spPr>
        <p:txBody>
          <a:bodyPr wrap="square" lIns="170053" tIns="136017" rIns="170053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Componente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2085975" y="1296591"/>
            <a:ext cx="1243013" cy="355402"/>
          </a:xfrm>
          <a:prstGeom prst="rect">
            <a:avLst/>
          </a:prstGeom>
          <a:noFill/>
          <a:ln/>
        </p:spPr>
        <p:txBody>
          <a:bodyPr wrap="square" lIns="170053" tIns="136017" rIns="170053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Versão</a:t>
            </a:r>
            <a:endParaRPr lang="en-US" sz="634" dirty="0"/>
          </a:p>
        </p:txBody>
      </p:sp>
      <p:sp>
        <p:nvSpPr>
          <p:cNvPr id="11" name="Text 8"/>
          <p:cNvSpPr/>
          <p:nvPr/>
        </p:nvSpPr>
        <p:spPr>
          <a:xfrm>
            <a:off x="3328988" y="1296591"/>
            <a:ext cx="5386388" cy="355402"/>
          </a:xfrm>
          <a:prstGeom prst="rect">
            <a:avLst/>
          </a:prstGeom>
          <a:noFill/>
          <a:ln/>
        </p:spPr>
        <p:txBody>
          <a:bodyPr wrap="square" lIns="170053" tIns="136017" rIns="170053" bIns="136017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Função</a:t>
            </a:r>
            <a:endParaRPr lang="en-US" sz="634" dirty="0"/>
          </a:p>
        </p:txBody>
      </p:sp>
      <p:sp>
        <p:nvSpPr>
          <p:cNvPr id="12" name="Shape 9"/>
          <p:cNvSpPr/>
          <p:nvPr/>
        </p:nvSpPr>
        <p:spPr>
          <a:xfrm>
            <a:off x="428625" y="1651992"/>
            <a:ext cx="8286750" cy="460772"/>
          </a:xfrm>
          <a:prstGeom prst="rect">
            <a:avLst/>
          </a:prstGeom>
          <a:solidFill>
            <a:srgbClr val="4ECDC4">
              <a:alpha val="3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428625" y="2105620"/>
            <a:ext cx="8286750" cy="7144"/>
          </a:xfrm>
          <a:prstGeom prst="rect">
            <a:avLst/>
          </a:prstGeom>
          <a:solidFill>
            <a:srgbClr val="E6FBFF"/>
          </a:solidFill>
          <a:ln/>
        </p:spPr>
      </p:sp>
      <p:sp>
        <p:nvSpPr>
          <p:cNvPr id="14" name="Text 11"/>
          <p:cNvSpPr/>
          <p:nvPr/>
        </p:nvSpPr>
        <p:spPr>
          <a:xfrm>
            <a:off x="571500" y="1761827"/>
            <a:ext cx="29267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SQLite</a:t>
            </a:r>
            <a:endParaRPr lang="en-US" sz="584" dirty="0"/>
          </a:p>
        </p:txBody>
      </p:sp>
      <p:sp>
        <p:nvSpPr>
          <p:cNvPr id="15" name="Text 12"/>
          <p:cNvSpPr/>
          <p:nvPr/>
        </p:nvSpPr>
        <p:spPr>
          <a:xfrm>
            <a:off x="571500" y="1892201"/>
            <a:ext cx="1368028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4ECDC4">
                    <a:alpha val="70000"/>
                  </a:srgbClr>
                </a:solidFill>
              </a:rPr>
              <a:t>Database</a:t>
            </a:r>
            <a:endParaRPr lang="en-US" sz="568" dirty="0"/>
          </a:p>
        </p:txBody>
      </p:sp>
      <p:sp>
        <p:nvSpPr>
          <p:cNvPr id="16" name="Text 13"/>
          <p:cNvSpPr/>
          <p:nvPr/>
        </p:nvSpPr>
        <p:spPr>
          <a:xfrm>
            <a:off x="2232422" y="1822549"/>
            <a:ext cx="13168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3.x</a:t>
            </a:r>
            <a:endParaRPr lang="en-US" sz="584" dirty="0"/>
          </a:p>
        </p:txBody>
      </p:sp>
      <p:sp>
        <p:nvSpPr>
          <p:cNvPr id="17" name="Text 14"/>
          <p:cNvSpPr/>
          <p:nvPr/>
        </p:nvSpPr>
        <p:spPr>
          <a:xfrm>
            <a:off x="3475434" y="1757363"/>
            <a:ext cx="4570019" cy="24467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Banco de dados relacional. Local, sem servidor externo. Ideal para aplicações de médio porte com dados estruturados.</a:t>
            </a:r>
            <a:endParaRPr lang="en-US" sz="621" dirty="0"/>
          </a:p>
        </p:txBody>
      </p:sp>
      <p:sp>
        <p:nvSpPr>
          <p:cNvPr id="18" name="Shape 15"/>
          <p:cNvSpPr/>
          <p:nvPr/>
        </p:nvSpPr>
        <p:spPr>
          <a:xfrm>
            <a:off x="428625" y="2109192"/>
            <a:ext cx="8286750" cy="460772"/>
          </a:xfrm>
          <a:prstGeom prst="rect">
            <a:avLst/>
          </a:prstGeom>
          <a:solidFill>
            <a:srgbClr val="0D1F35">
              <a:alpha val="50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428625" y="2562820"/>
            <a:ext cx="8286750" cy="7144"/>
          </a:xfrm>
          <a:prstGeom prst="rect">
            <a:avLst/>
          </a:prstGeom>
          <a:solidFill>
            <a:srgbClr val="E6FBFF"/>
          </a:solidFill>
          <a:ln/>
        </p:spPr>
      </p:sp>
      <p:sp>
        <p:nvSpPr>
          <p:cNvPr id="20" name="Text 17"/>
          <p:cNvSpPr/>
          <p:nvPr/>
        </p:nvSpPr>
        <p:spPr>
          <a:xfrm>
            <a:off x="571500" y="2219027"/>
            <a:ext cx="58196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Let's Encrypt</a:t>
            </a:r>
            <a:endParaRPr lang="en-US" sz="584" dirty="0"/>
          </a:p>
        </p:txBody>
      </p:sp>
      <p:sp>
        <p:nvSpPr>
          <p:cNvPr id="21" name="Text 18"/>
          <p:cNvSpPr/>
          <p:nvPr/>
        </p:nvSpPr>
        <p:spPr>
          <a:xfrm>
            <a:off x="571500" y="2349401"/>
            <a:ext cx="1368028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4ECDC4">
                    <a:alpha val="70000"/>
                  </a:srgbClr>
                </a:solidFill>
              </a:rPr>
              <a:t>SSL/TLS</a:t>
            </a:r>
            <a:endParaRPr lang="en-US" sz="568" dirty="0"/>
          </a:p>
        </p:txBody>
      </p:sp>
      <p:sp>
        <p:nvSpPr>
          <p:cNvPr id="22" name="Text 19"/>
          <p:cNvSpPr/>
          <p:nvPr/>
        </p:nvSpPr>
        <p:spPr>
          <a:xfrm>
            <a:off x="2232422" y="2279749"/>
            <a:ext cx="311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-</a:t>
            </a:r>
            <a:endParaRPr lang="en-US" sz="584" dirty="0"/>
          </a:p>
        </p:txBody>
      </p:sp>
      <p:sp>
        <p:nvSpPr>
          <p:cNvPr id="23" name="Text 20"/>
          <p:cNvSpPr/>
          <p:nvPr/>
        </p:nvSpPr>
        <p:spPr>
          <a:xfrm>
            <a:off x="3475434" y="2214563"/>
            <a:ext cx="4767281" cy="24467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Certificado HTTPS gratuito. Válido por 90 dias, renovação automática. Reconhecido por 99% dos navegadores modernos.</a:t>
            </a:r>
            <a:endParaRPr lang="en-US" sz="621" dirty="0"/>
          </a:p>
        </p:txBody>
      </p:sp>
      <p:sp>
        <p:nvSpPr>
          <p:cNvPr id="24" name="Shape 21"/>
          <p:cNvSpPr/>
          <p:nvPr/>
        </p:nvSpPr>
        <p:spPr>
          <a:xfrm>
            <a:off x="428625" y="2566392"/>
            <a:ext cx="8286750" cy="441127"/>
          </a:xfrm>
          <a:prstGeom prst="rect">
            <a:avLst/>
          </a:prstGeom>
          <a:solidFill>
            <a:srgbClr val="4ECDC4">
              <a:alpha val="3000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428625" y="3000375"/>
            <a:ext cx="8286750" cy="7144"/>
          </a:xfrm>
          <a:prstGeom prst="rect">
            <a:avLst/>
          </a:prstGeom>
          <a:solidFill>
            <a:srgbClr val="E6FBFF"/>
          </a:solidFill>
          <a:ln/>
        </p:spPr>
      </p:sp>
      <p:sp>
        <p:nvSpPr>
          <p:cNvPr id="26" name="Text 23"/>
          <p:cNvSpPr/>
          <p:nvPr/>
        </p:nvSpPr>
        <p:spPr>
          <a:xfrm>
            <a:off x="571500" y="2666405"/>
            <a:ext cx="34278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Certbot</a:t>
            </a:r>
            <a:endParaRPr lang="en-US" sz="584" dirty="0"/>
          </a:p>
        </p:txBody>
      </p:sp>
      <p:sp>
        <p:nvSpPr>
          <p:cNvPr id="27" name="Text 24"/>
          <p:cNvSpPr/>
          <p:nvPr/>
        </p:nvSpPr>
        <p:spPr>
          <a:xfrm>
            <a:off x="571500" y="2796778"/>
            <a:ext cx="1368028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4ECDC4">
                    <a:alpha val="70000"/>
                  </a:srgbClr>
                </a:solidFill>
              </a:rPr>
              <a:t>Cert Manager</a:t>
            </a:r>
            <a:endParaRPr lang="en-US" sz="568" dirty="0"/>
          </a:p>
        </p:txBody>
      </p:sp>
      <p:sp>
        <p:nvSpPr>
          <p:cNvPr id="28" name="Text 25"/>
          <p:cNvSpPr/>
          <p:nvPr/>
        </p:nvSpPr>
        <p:spPr>
          <a:xfrm>
            <a:off x="2232422" y="2727127"/>
            <a:ext cx="311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-</a:t>
            </a:r>
            <a:endParaRPr lang="en-US" sz="584" dirty="0"/>
          </a:p>
        </p:txBody>
      </p:sp>
      <p:sp>
        <p:nvSpPr>
          <p:cNvPr id="29" name="Text 26"/>
          <p:cNvSpPr/>
          <p:nvPr/>
        </p:nvSpPr>
        <p:spPr>
          <a:xfrm>
            <a:off x="3475434" y="2726234"/>
            <a:ext cx="467407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Gerenciador de certificados. Renovação automática via systemd timer. Sem intervenção manual necessária.</a:t>
            </a:r>
            <a:endParaRPr lang="en-US" sz="621" dirty="0"/>
          </a:p>
        </p:txBody>
      </p:sp>
      <p:sp>
        <p:nvSpPr>
          <p:cNvPr id="30" name="Shape 27"/>
          <p:cNvSpPr/>
          <p:nvPr/>
        </p:nvSpPr>
        <p:spPr>
          <a:xfrm>
            <a:off x="428625" y="3003947"/>
            <a:ext cx="8286750" cy="441127"/>
          </a:xfrm>
          <a:prstGeom prst="rect">
            <a:avLst/>
          </a:prstGeom>
          <a:solidFill>
            <a:srgbClr val="0D1F35">
              <a:alpha val="50000"/>
            </a:srgbClr>
          </a:solidFill>
          <a:ln/>
        </p:spPr>
      </p:sp>
      <p:sp>
        <p:nvSpPr>
          <p:cNvPr id="31" name="Shape 28"/>
          <p:cNvSpPr/>
          <p:nvPr/>
        </p:nvSpPr>
        <p:spPr>
          <a:xfrm>
            <a:off x="428625" y="3437930"/>
            <a:ext cx="8286750" cy="7144"/>
          </a:xfrm>
          <a:prstGeom prst="rect">
            <a:avLst/>
          </a:prstGeom>
          <a:solidFill>
            <a:srgbClr val="E6FBFF"/>
          </a:solidFill>
          <a:ln/>
        </p:spPr>
      </p:sp>
      <p:sp>
        <p:nvSpPr>
          <p:cNvPr id="32" name="Text 29"/>
          <p:cNvSpPr/>
          <p:nvPr/>
        </p:nvSpPr>
        <p:spPr>
          <a:xfrm>
            <a:off x="571500" y="3103959"/>
            <a:ext cx="32610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Argon2</a:t>
            </a:r>
            <a:endParaRPr lang="en-US" sz="584" dirty="0"/>
          </a:p>
        </p:txBody>
      </p:sp>
      <p:sp>
        <p:nvSpPr>
          <p:cNvPr id="33" name="Text 30"/>
          <p:cNvSpPr/>
          <p:nvPr/>
        </p:nvSpPr>
        <p:spPr>
          <a:xfrm>
            <a:off x="571500" y="3234333"/>
            <a:ext cx="1368028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4ECDC4">
                    <a:alpha val="70000"/>
                  </a:srgbClr>
                </a:solidFill>
              </a:rPr>
              <a:t>Crypto</a:t>
            </a:r>
            <a:endParaRPr lang="en-US" sz="568" dirty="0"/>
          </a:p>
        </p:txBody>
      </p:sp>
      <p:sp>
        <p:nvSpPr>
          <p:cNvPr id="34" name="Text 31"/>
          <p:cNvSpPr/>
          <p:nvPr/>
        </p:nvSpPr>
        <p:spPr>
          <a:xfrm>
            <a:off x="2232422" y="3164681"/>
            <a:ext cx="311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6B35"/>
                </a:solidFill>
              </a:rPr>
              <a:t>-</a:t>
            </a:r>
            <a:endParaRPr lang="en-US" sz="584" dirty="0"/>
          </a:p>
        </p:txBody>
      </p:sp>
      <p:sp>
        <p:nvSpPr>
          <p:cNvPr id="35" name="Text 32"/>
          <p:cNvSpPr/>
          <p:nvPr/>
        </p:nvSpPr>
        <p:spPr>
          <a:xfrm>
            <a:off x="3475434" y="3163788"/>
            <a:ext cx="487488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Hash de senhas. Resistente a força bruta e GPU attacks. Algoritmo vencedor de Password Hashing Competition.</a:t>
            </a:r>
            <a:endParaRPr lang="en-US" sz="621" dirty="0"/>
          </a:p>
        </p:txBody>
      </p:sp>
      <p:sp>
        <p:nvSpPr>
          <p:cNvPr id="36" name="Shape 33"/>
          <p:cNvSpPr/>
          <p:nvPr/>
        </p:nvSpPr>
        <p:spPr>
          <a:xfrm>
            <a:off x="428625" y="3948708"/>
            <a:ext cx="2619384" cy="637189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37" name="Shape 34"/>
          <p:cNvSpPr/>
          <p:nvPr/>
        </p:nvSpPr>
        <p:spPr>
          <a:xfrm>
            <a:off x="428625" y="3948708"/>
            <a:ext cx="14288" cy="637189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38" name="Text 35"/>
          <p:cNvSpPr/>
          <p:nvPr/>
        </p:nvSpPr>
        <p:spPr>
          <a:xfrm>
            <a:off x="514350" y="4034433"/>
            <a:ext cx="2438391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Banco de Dados</a:t>
            </a:r>
            <a:endParaRPr lang="en-US" sz="534" dirty="0"/>
          </a:p>
        </p:txBody>
      </p:sp>
      <p:sp>
        <p:nvSpPr>
          <p:cNvPr id="39" name="Text 36"/>
          <p:cNvSpPr/>
          <p:nvPr/>
        </p:nvSpPr>
        <p:spPr>
          <a:xfrm>
            <a:off x="514350" y="4170164"/>
            <a:ext cx="2438391" cy="33000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SQLite oferece persistência local com SQLAlchemy ORM. Ideal para deployments simples. Suporta transações ACID, índices e constraints.</a:t>
            </a:r>
            <a:endParaRPr lang="en-US" sz="568" dirty="0"/>
          </a:p>
        </p:txBody>
      </p:sp>
      <p:sp>
        <p:nvSpPr>
          <p:cNvPr id="40" name="Shape 37"/>
          <p:cNvSpPr/>
          <p:nvPr/>
        </p:nvSpPr>
        <p:spPr>
          <a:xfrm>
            <a:off x="3252778" y="3948708"/>
            <a:ext cx="2624128" cy="637189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41" name="Shape 38"/>
          <p:cNvSpPr/>
          <p:nvPr/>
        </p:nvSpPr>
        <p:spPr>
          <a:xfrm>
            <a:off x="3252778" y="3948708"/>
            <a:ext cx="14288" cy="637189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42" name="Text 39"/>
          <p:cNvSpPr/>
          <p:nvPr/>
        </p:nvSpPr>
        <p:spPr>
          <a:xfrm>
            <a:off x="3343275" y="4034433"/>
            <a:ext cx="2443163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Certificados</a:t>
            </a:r>
            <a:endParaRPr lang="en-US" sz="534" dirty="0"/>
          </a:p>
        </p:txBody>
      </p:sp>
      <p:sp>
        <p:nvSpPr>
          <p:cNvPr id="43" name="Text 40"/>
          <p:cNvSpPr/>
          <p:nvPr/>
        </p:nvSpPr>
        <p:spPr>
          <a:xfrm>
            <a:off x="3343275" y="4170164"/>
            <a:ext cx="2443163" cy="33000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Let's Encrypt + Certbot automatizam todo o ciclo de vida de certificados. Renovação ocorre 30 dias antes do vencimento, sem downtime.</a:t>
            </a:r>
            <a:endParaRPr lang="en-US" sz="568" dirty="0"/>
          </a:p>
        </p:txBody>
      </p:sp>
      <p:sp>
        <p:nvSpPr>
          <p:cNvPr id="44" name="Shape 41"/>
          <p:cNvSpPr/>
          <p:nvPr/>
        </p:nvSpPr>
        <p:spPr>
          <a:xfrm>
            <a:off x="6086475" y="3948708"/>
            <a:ext cx="2628900" cy="637189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45" name="Shape 42"/>
          <p:cNvSpPr/>
          <p:nvPr/>
        </p:nvSpPr>
        <p:spPr>
          <a:xfrm>
            <a:off x="6086475" y="3948708"/>
            <a:ext cx="14288" cy="637189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46" name="Text 43"/>
          <p:cNvSpPr/>
          <p:nvPr/>
        </p:nvSpPr>
        <p:spPr>
          <a:xfrm>
            <a:off x="6181744" y="4034433"/>
            <a:ext cx="2447934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Criptografia</a:t>
            </a:r>
            <a:endParaRPr lang="en-US" sz="534" dirty="0"/>
          </a:p>
        </p:txBody>
      </p:sp>
      <p:sp>
        <p:nvSpPr>
          <p:cNvPr id="47" name="Text 44"/>
          <p:cNvSpPr/>
          <p:nvPr/>
        </p:nvSpPr>
        <p:spPr>
          <a:xfrm>
            <a:off x="6181744" y="4170164"/>
            <a:ext cx="2447934" cy="2200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Argon2 com parâmetros otimizados: resistência contra ataques de força bruta, timing attacks e GPU acceleration.</a:t>
            </a:r>
            <a:endParaRPr lang="en-US" sz="568" dirty="0"/>
          </a:p>
        </p:txBody>
      </p:sp>
      <p:sp>
        <p:nvSpPr>
          <p:cNvPr id="48" name="Text 45"/>
          <p:cNvSpPr/>
          <p:nvPr/>
        </p:nvSpPr>
        <p:spPr>
          <a:xfrm>
            <a:off x="428625" y="4871647"/>
            <a:ext cx="8286750" cy="264319"/>
          </a:xfrm>
          <a:prstGeom prst="rect">
            <a:avLst/>
          </a:prstGeom>
          <a:noFill/>
          <a:ln/>
        </p:spPr>
        <p:txBody>
          <a:bodyPr wrap="square" lIns="0" tIns="85090" rIns="0" bIns="8509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← Slide anterior: Componentes principais (Ubuntu, Python, Flask, SQLAlchemy, Gunicorn, Nginx)</a:t>
            </a:r>
            <a:endParaRPr lang="en-US" sz="56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spc="1" kern="0" dirty="0">
                <a:solidFill>
                  <a:srgbClr val="00D9FF"/>
                </a:solidFill>
              </a:rPr>
              <a:t>PASSOS DE DEPLOY - VISÃO GERAL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1184077"/>
            <a:ext cx="2619356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2" kern="0" dirty="0">
                <a:solidFill>
                  <a:srgbClr val="FF6B35"/>
                </a:solidFill>
              </a:rPr>
              <a:t>1️⃣</a:t>
            </a:r>
            <a:endParaRPr lang="en-US" sz="2436" dirty="0"/>
          </a:p>
        </p:txBody>
      </p:sp>
      <p:sp>
        <p:nvSpPr>
          <p:cNvPr id="5" name="Text 2"/>
          <p:cNvSpPr/>
          <p:nvPr/>
        </p:nvSpPr>
        <p:spPr>
          <a:xfrm>
            <a:off x="428625" y="1821656"/>
            <a:ext cx="2619356" cy="248245"/>
          </a:xfrm>
          <a:prstGeom prst="rect">
            <a:avLst/>
          </a:prstGeom>
          <a:noFill/>
          <a:ln/>
        </p:spPr>
        <p:txBody>
          <a:bodyPr wrap="square" lIns="0" tIns="0" rIns="0" bIns="102108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spc="1" kern="0" dirty="0">
                <a:solidFill>
                  <a:srgbClr val="00D9FF"/>
                </a:solidFill>
              </a:rPr>
              <a:t>Preparar Servidor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428625" y="2184202"/>
            <a:ext cx="2619356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Conectar ao servidor e atualizar sistema</a:t>
            </a:r>
            <a:endParaRPr lang="en-US" sz="674" dirty="0"/>
          </a:p>
        </p:txBody>
      </p:sp>
      <p:sp>
        <p:nvSpPr>
          <p:cNvPr id="7" name="Shape 4"/>
          <p:cNvSpPr/>
          <p:nvPr/>
        </p:nvSpPr>
        <p:spPr>
          <a:xfrm>
            <a:off x="428625" y="2418494"/>
            <a:ext cx="2619356" cy="657225"/>
          </a:xfrm>
          <a:prstGeom prst="rect">
            <a:avLst/>
          </a:prstGeom>
          <a:solidFill>
            <a:srgbClr val="0D1F35">
              <a:alpha val="80000"/>
            </a:srgbClr>
          </a:solidFill>
          <a:ln w="9144">
            <a:solidFill>
              <a:srgbClr val="4ECDC4">
                <a:alpha val="30000"/>
              </a:srgbClr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28625" y="2418494"/>
            <a:ext cx="2619356" cy="65722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ssh usuario@seu-servidor.com</a:t>
            </a:r>
            <a:endParaRPr lang="en-US" sz="568" dirty="0"/>
          </a:p>
          <a:p>
            <a:pPr algn="l" indent="0" marL="0">
              <a:lnSpc>
                <a:spcPts val="900"/>
              </a:lnSpc>
              <a:buNone/>
            </a:pPr>
            <a:endParaRPr lang="en-US" sz="568" dirty="0"/>
          </a:p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sudo apt-get update &amp;&amp; \</a:t>
            </a:r>
            <a:endParaRPr lang="en-US" sz="568" dirty="0"/>
          </a:p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sudo apt-get upgrade -y</a:t>
            </a:r>
            <a:endParaRPr lang="en-US" sz="568" dirty="0"/>
          </a:p>
        </p:txBody>
      </p:sp>
      <p:sp>
        <p:nvSpPr>
          <p:cNvPr id="9" name="Text 6"/>
          <p:cNvSpPr/>
          <p:nvPr/>
        </p:nvSpPr>
        <p:spPr>
          <a:xfrm>
            <a:off x="428625" y="3147157"/>
            <a:ext cx="2619356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Requisitos: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 Ubuntu 20.04+, SSH com sudo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3262294" y="1184077"/>
            <a:ext cx="2619384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2" kern="0" dirty="0">
                <a:solidFill>
                  <a:srgbClr val="FF6B35"/>
                </a:solidFill>
              </a:rPr>
              <a:t>2️⃣</a:t>
            </a:r>
            <a:endParaRPr lang="en-US" sz="2436" dirty="0"/>
          </a:p>
        </p:txBody>
      </p:sp>
      <p:sp>
        <p:nvSpPr>
          <p:cNvPr id="11" name="Text 8"/>
          <p:cNvSpPr/>
          <p:nvPr/>
        </p:nvSpPr>
        <p:spPr>
          <a:xfrm>
            <a:off x="3262294" y="1821656"/>
            <a:ext cx="2619384" cy="248245"/>
          </a:xfrm>
          <a:prstGeom prst="rect">
            <a:avLst/>
          </a:prstGeom>
          <a:noFill/>
          <a:ln/>
        </p:spPr>
        <p:txBody>
          <a:bodyPr wrap="square" lIns="0" tIns="0" rIns="0" bIns="102108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spc="1" kern="0" dirty="0">
                <a:solidFill>
                  <a:srgbClr val="00D9FF"/>
                </a:solidFill>
              </a:rPr>
              <a:t>Executar Deploy</a:t>
            </a:r>
            <a:endParaRPr lang="en-US" sz="784" dirty="0"/>
          </a:p>
        </p:txBody>
      </p:sp>
      <p:sp>
        <p:nvSpPr>
          <p:cNvPr id="12" name="Text 9"/>
          <p:cNvSpPr/>
          <p:nvPr/>
        </p:nvSpPr>
        <p:spPr>
          <a:xfrm>
            <a:off x="3262294" y="2184202"/>
            <a:ext cx="261938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Navegar para pasta deploy e executar script</a:t>
            </a:r>
            <a:endParaRPr lang="en-US" sz="674" dirty="0"/>
          </a:p>
        </p:txBody>
      </p:sp>
      <p:sp>
        <p:nvSpPr>
          <p:cNvPr id="13" name="Shape 10"/>
          <p:cNvSpPr/>
          <p:nvPr/>
        </p:nvSpPr>
        <p:spPr>
          <a:xfrm>
            <a:off x="3262294" y="2418494"/>
            <a:ext cx="2619384" cy="775097"/>
          </a:xfrm>
          <a:prstGeom prst="rect">
            <a:avLst/>
          </a:prstGeom>
          <a:solidFill>
            <a:srgbClr val="0D1F35">
              <a:alpha val="80000"/>
            </a:srgbClr>
          </a:solidFill>
          <a:ln w="9144">
            <a:solidFill>
              <a:srgbClr val="4ECDC4">
                <a:alpha val="30000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3262294" y="2418494"/>
            <a:ext cx="2619384" cy="775097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cd deploy</a:t>
            </a:r>
            <a:endParaRPr lang="en-US" sz="568" dirty="0"/>
          </a:p>
          <a:p>
            <a:pPr algn="l" indent="0" marL="0">
              <a:lnSpc>
                <a:spcPts val="900"/>
              </a:lnSpc>
              <a:buNone/>
            </a:pPr>
            <a:endParaRPr lang="en-US" sz="568" dirty="0"/>
          </a:p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sudo ./deploy.sh \</a:t>
            </a:r>
            <a:endParaRPr lang="en-US" sz="568" dirty="0"/>
          </a:p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  seu-dominio.com \</a:t>
            </a:r>
            <a:endParaRPr lang="en-US" sz="568" dirty="0"/>
          </a:p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  admin@seu-dominio.com</a:t>
            </a:r>
            <a:endParaRPr lang="en-US" sz="568" dirty="0"/>
          </a:p>
        </p:txBody>
      </p:sp>
      <p:sp>
        <p:nvSpPr>
          <p:cNvPr id="15" name="Text 12"/>
          <p:cNvSpPr/>
          <p:nvPr/>
        </p:nvSpPr>
        <p:spPr>
          <a:xfrm>
            <a:off x="3262294" y="3265029"/>
            <a:ext cx="261938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Automático: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 Instala tudo, configura SSL</a:t>
            </a:r>
            <a:endParaRPr lang="en-US" sz="634" dirty="0"/>
          </a:p>
        </p:txBody>
      </p:sp>
      <p:sp>
        <p:nvSpPr>
          <p:cNvPr id="16" name="Text 13"/>
          <p:cNvSpPr/>
          <p:nvPr/>
        </p:nvSpPr>
        <p:spPr>
          <a:xfrm>
            <a:off x="6095991" y="1184077"/>
            <a:ext cx="2619356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2" kern="0" dirty="0">
                <a:solidFill>
                  <a:srgbClr val="FF6B35"/>
                </a:solidFill>
              </a:rPr>
              <a:t>3️⃣</a:t>
            </a:r>
            <a:endParaRPr lang="en-US" sz="2436" dirty="0"/>
          </a:p>
        </p:txBody>
      </p:sp>
      <p:sp>
        <p:nvSpPr>
          <p:cNvPr id="17" name="Text 14"/>
          <p:cNvSpPr/>
          <p:nvPr/>
        </p:nvSpPr>
        <p:spPr>
          <a:xfrm>
            <a:off x="6095991" y="1821656"/>
            <a:ext cx="2619356" cy="248245"/>
          </a:xfrm>
          <a:prstGeom prst="rect">
            <a:avLst/>
          </a:prstGeom>
          <a:noFill/>
          <a:ln/>
        </p:spPr>
        <p:txBody>
          <a:bodyPr wrap="square" lIns="0" tIns="0" rIns="0" bIns="102108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spc="1" kern="0" dirty="0">
                <a:solidFill>
                  <a:srgbClr val="00D9FF"/>
                </a:solidFill>
              </a:rPr>
              <a:t>Acessar Aplicação</a:t>
            </a:r>
            <a:endParaRPr lang="en-US" sz="784" dirty="0"/>
          </a:p>
        </p:txBody>
      </p:sp>
      <p:sp>
        <p:nvSpPr>
          <p:cNvPr id="18" name="Text 15"/>
          <p:cNvSpPr/>
          <p:nvPr/>
        </p:nvSpPr>
        <p:spPr>
          <a:xfrm>
            <a:off x="6095991" y="2184202"/>
            <a:ext cx="2619356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Abrir navegador e acessar a aplicação</a:t>
            </a:r>
            <a:endParaRPr lang="en-US" sz="674" dirty="0"/>
          </a:p>
        </p:txBody>
      </p:sp>
      <p:sp>
        <p:nvSpPr>
          <p:cNvPr id="19" name="Shape 16"/>
          <p:cNvSpPr/>
          <p:nvPr/>
        </p:nvSpPr>
        <p:spPr>
          <a:xfrm>
            <a:off x="6095991" y="2418494"/>
            <a:ext cx="2619356" cy="657225"/>
          </a:xfrm>
          <a:prstGeom prst="rect">
            <a:avLst/>
          </a:prstGeom>
          <a:solidFill>
            <a:srgbClr val="0D1F35">
              <a:alpha val="80000"/>
            </a:srgbClr>
          </a:solidFill>
          <a:ln w="9144">
            <a:solidFill>
              <a:srgbClr val="4ECDC4">
                <a:alpha val="30000"/>
              </a:srgbClr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6095991" y="2418494"/>
            <a:ext cx="2619356" cy="65722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https://seu-dominio.com</a:t>
            </a:r>
            <a:endParaRPr lang="en-US" sz="568" dirty="0"/>
          </a:p>
          <a:p>
            <a:pPr algn="l" indent="0" marL="0">
              <a:lnSpc>
                <a:spcPts val="900"/>
              </a:lnSpc>
              <a:buNone/>
            </a:pPr>
            <a:endParaRPr lang="en-US" sz="568" dirty="0"/>
          </a:p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Login: admin@mrx.com.br</a:t>
            </a:r>
            <a:endParaRPr lang="en-US" sz="568" dirty="0"/>
          </a:p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4ECDC4"/>
                </a:solidFill>
              </a:rPr>
              <a:t>Senha: Admin@123</a:t>
            </a:r>
            <a:endParaRPr lang="en-US" sz="568" dirty="0"/>
          </a:p>
        </p:txBody>
      </p:sp>
      <p:sp>
        <p:nvSpPr>
          <p:cNvPr id="21" name="Text 18"/>
          <p:cNvSpPr/>
          <p:nvPr/>
        </p:nvSpPr>
        <p:spPr>
          <a:xfrm>
            <a:off x="6095991" y="3147157"/>
            <a:ext cx="2619356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6B35"/>
                </a:solidFill>
              </a:rPr>
              <a:t>Pronto: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 Sistema em produção!</a:t>
            </a:r>
            <a:endParaRPr lang="en-US" sz="634" dirty="0"/>
          </a:p>
        </p:txBody>
      </p:sp>
      <p:sp>
        <p:nvSpPr>
          <p:cNvPr id="22" name="Text 19"/>
          <p:cNvSpPr/>
          <p:nvPr/>
        </p:nvSpPr>
        <p:spPr>
          <a:xfrm>
            <a:off x="3048902" y="3849365"/>
            <a:ext cx="60518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4ECDC4"/>
                </a:solidFill>
              </a:rPr>
              <a:t>Tempo Total</a:t>
            </a:r>
            <a:endParaRPr lang="en-US" sz="621" dirty="0"/>
          </a:p>
        </p:txBody>
      </p:sp>
      <p:sp>
        <p:nvSpPr>
          <p:cNvPr id="23" name="Text 20"/>
          <p:cNvSpPr/>
          <p:nvPr/>
        </p:nvSpPr>
        <p:spPr>
          <a:xfrm>
            <a:off x="3037266" y="4022601"/>
            <a:ext cx="62848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spc="1" kern="0" dirty="0">
                <a:solidFill>
                  <a:srgbClr val="FF6B35"/>
                </a:solidFill>
              </a:rPr>
              <a:t>5-10 MIN</a:t>
            </a:r>
            <a:endParaRPr lang="en-US" sz="885" dirty="0"/>
          </a:p>
        </p:txBody>
      </p:sp>
      <p:sp>
        <p:nvSpPr>
          <p:cNvPr id="24" name="Text 21"/>
          <p:cNvSpPr/>
          <p:nvPr/>
        </p:nvSpPr>
        <p:spPr>
          <a:xfrm>
            <a:off x="3951498" y="3849365"/>
            <a:ext cx="75634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4ECDC4"/>
                </a:solidFill>
              </a:rPr>
              <a:t>Automatização</a:t>
            </a:r>
            <a:endParaRPr lang="en-US" sz="621" dirty="0"/>
          </a:p>
        </p:txBody>
      </p:sp>
      <p:sp>
        <p:nvSpPr>
          <p:cNvPr id="25" name="Text 22"/>
          <p:cNvSpPr/>
          <p:nvPr/>
        </p:nvSpPr>
        <p:spPr>
          <a:xfrm>
            <a:off x="4147114" y="4022601"/>
            <a:ext cx="36511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spc="1" kern="0" dirty="0">
                <a:solidFill>
                  <a:srgbClr val="FF6B35"/>
                </a:solidFill>
              </a:rPr>
              <a:t>100%</a:t>
            </a:r>
            <a:endParaRPr lang="en-US" sz="885" dirty="0"/>
          </a:p>
        </p:txBody>
      </p:sp>
      <p:sp>
        <p:nvSpPr>
          <p:cNvPr id="26" name="Text 23"/>
          <p:cNvSpPr/>
          <p:nvPr/>
        </p:nvSpPr>
        <p:spPr>
          <a:xfrm>
            <a:off x="4993593" y="3849365"/>
            <a:ext cx="111311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4ECDC4"/>
                </a:solidFill>
              </a:rPr>
              <a:t>Configuração Manual</a:t>
            </a:r>
            <a:endParaRPr lang="en-US" sz="621" dirty="0"/>
          </a:p>
        </p:txBody>
      </p:sp>
      <p:sp>
        <p:nvSpPr>
          <p:cNvPr id="27" name="Text 24"/>
          <p:cNvSpPr/>
          <p:nvPr/>
        </p:nvSpPr>
        <p:spPr>
          <a:xfrm>
            <a:off x="5448281" y="4022601"/>
            <a:ext cx="2037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spc="1" kern="0" dirty="0">
                <a:solidFill>
                  <a:srgbClr val="FF6B35"/>
                </a:solidFill>
              </a:rPr>
              <a:t>0%</a:t>
            </a:r>
            <a:endParaRPr lang="en-US" sz="88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321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spc="1" kern="0" dirty="0">
                <a:solidFill>
                  <a:srgbClr val="00D9FF"/>
                </a:solidFill>
              </a:rPr>
              <a:t>SCRIPT DE DEPLOY - AUTOMAÇÃO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798314"/>
            <a:ext cx="82867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4ECDC4">
                    <a:alpha val="90000"/>
                  </a:srgbClr>
                </a:solidFill>
              </a:rPr>
              <a:t>O que o deploy.sh faz automaticamente em ~5-10 minutos</a:t>
            </a:r>
            <a:endParaRPr lang="en-US" sz="727" dirty="0"/>
          </a:p>
        </p:txBody>
      </p:sp>
      <p:sp>
        <p:nvSpPr>
          <p:cNvPr id="5" name="Text 2"/>
          <p:cNvSpPr/>
          <p:nvPr/>
        </p:nvSpPr>
        <p:spPr>
          <a:xfrm>
            <a:off x="428625" y="1305520"/>
            <a:ext cx="4036219" cy="214313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FF6B35"/>
                </a:solidFill>
              </a:rPr>
              <a:t>Sistema &amp; Dependências</a:t>
            </a:r>
            <a:endParaRPr lang="en-US" sz="683" dirty="0"/>
          </a:p>
        </p:txBody>
      </p:sp>
      <p:sp>
        <p:nvSpPr>
          <p:cNvPr id="6" name="Shape 3"/>
          <p:cNvSpPr/>
          <p:nvPr/>
        </p:nvSpPr>
        <p:spPr>
          <a:xfrm>
            <a:off x="428625" y="1626989"/>
            <a:ext cx="4036219" cy="258961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428625" y="1626989"/>
            <a:ext cx="14288" cy="25896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8" name="Text 5"/>
          <p:cNvSpPr/>
          <p:nvPr/>
        </p:nvSpPr>
        <p:spPr>
          <a:xfrm>
            <a:off x="428625" y="1626989"/>
            <a:ext cx="4036219" cy="25896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Atualiza o sistema operacional</a:t>
            </a:r>
            <a:endParaRPr lang="en-US" sz="674" dirty="0"/>
          </a:p>
        </p:txBody>
      </p:sp>
      <p:sp>
        <p:nvSpPr>
          <p:cNvPr id="9" name="Shape 6"/>
          <p:cNvSpPr/>
          <p:nvPr/>
        </p:nvSpPr>
        <p:spPr>
          <a:xfrm>
            <a:off x="428625" y="1957388"/>
            <a:ext cx="4036219" cy="258961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428625" y="1957388"/>
            <a:ext cx="14288" cy="25896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1" name="Text 8"/>
          <p:cNvSpPr/>
          <p:nvPr/>
        </p:nvSpPr>
        <p:spPr>
          <a:xfrm>
            <a:off x="428625" y="1957388"/>
            <a:ext cx="4036219" cy="25896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Instala Python 3.11</a:t>
            </a:r>
            <a:endParaRPr lang="en-US" sz="674" dirty="0"/>
          </a:p>
        </p:txBody>
      </p:sp>
      <p:sp>
        <p:nvSpPr>
          <p:cNvPr id="12" name="Shape 9"/>
          <p:cNvSpPr/>
          <p:nvPr/>
        </p:nvSpPr>
        <p:spPr>
          <a:xfrm>
            <a:off x="428625" y="2287786"/>
            <a:ext cx="4036219" cy="258961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428625" y="2287786"/>
            <a:ext cx="14288" cy="25896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4" name="Text 11"/>
          <p:cNvSpPr/>
          <p:nvPr/>
        </p:nvSpPr>
        <p:spPr>
          <a:xfrm>
            <a:off x="428625" y="2287786"/>
            <a:ext cx="4036219" cy="25896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Instala Nginx (proxy reverso)</a:t>
            </a:r>
            <a:endParaRPr lang="en-US" sz="674" dirty="0"/>
          </a:p>
        </p:txBody>
      </p:sp>
      <p:sp>
        <p:nvSpPr>
          <p:cNvPr id="15" name="Shape 12"/>
          <p:cNvSpPr/>
          <p:nvPr/>
        </p:nvSpPr>
        <p:spPr>
          <a:xfrm>
            <a:off x="428625" y="2618184"/>
            <a:ext cx="4036219" cy="258961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428625" y="2618184"/>
            <a:ext cx="14288" cy="25896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7" name="Text 14"/>
          <p:cNvSpPr/>
          <p:nvPr/>
        </p:nvSpPr>
        <p:spPr>
          <a:xfrm>
            <a:off x="428625" y="2618184"/>
            <a:ext cx="4036219" cy="25896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Instala Certbot (SSL/TLS)</a:t>
            </a:r>
            <a:endParaRPr lang="en-US" sz="674" dirty="0"/>
          </a:p>
        </p:txBody>
      </p:sp>
      <p:sp>
        <p:nvSpPr>
          <p:cNvPr id="18" name="Shape 15"/>
          <p:cNvSpPr/>
          <p:nvPr/>
        </p:nvSpPr>
        <p:spPr>
          <a:xfrm>
            <a:off x="428625" y="2948583"/>
            <a:ext cx="4036219" cy="258961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428625" y="2948583"/>
            <a:ext cx="14288" cy="25896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0" name="Text 17"/>
          <p:cNvSpPr/>
          <p:nvPr/>
        </p:nvSpPr>
        <p:spPr>
          <a:xfrm>
            <a:off x="428625" y="2948583"/>
            <a:ext cx="4036219" cy="25896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Instala build-essential</a:t>
            </a:r>
            <a:endParaRPr lang="en-US" sz="674" dirty="0"/>
          </a:p>
        </p:txBody>
      </p:sp>
      <p:sp>
        <p:nvSpPr>
          <p:cNvPr id="21" name="Shape 18"/>
          <p:cNvSpPr/>
          <p:nvPr/>
        </p:nvSpPr>
        <p:spPr>
          <a:xfrm>
            <a:off x="428625" y="3278981"/>
            <a:ext cx="4036219" cy="258961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428625" y="3278981"/>
            <a:ext cx="14288" cy="25896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3" name="Text 20"/>
          <p:cNvSpPr/>
          <p:nvPr/>
        </p:nvSpPr>
        <p:spPr>
          <a:xfrm>
            <a:off x="428625" y="3278981"/>
            <a:ext cx="4036219" cy="25896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Cria ambiente virtual Python</a:t>
            </a:r>
            <a:endParaRPr lang="en-US" sz="674" dirty="0"/>
          </a:p>
        </p:txBody>
      </p:sp>
      <p:sp>
        <p:nvSpPr>
          <p:cNvPr id="24" name="Text 21"/>
          <p:cNvSpPr/>
          <p:nvPr/>
        </p:nvSpPr>
        <p:spPr>
          <a:xfrm>
            <a:off x="4679156" y="1305520"/>
            <a:ext cx="4036219" cy="214313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FF6B35"/>
                </a:solidFill>
              </a:rPr>
              <a:t>Aplicação &amp; Serviços</a:t>
            </a:r>
            <a:endParaRPr lang="en-US" sz="683" dirty="0"/>
          </a:p>
        </p:txBody>
      </p:sp>
      <p:sp>
        <p:nvSpPr>
          <p:cNvPr id="25" name="Shape 22"/>
          <p:cNvSpPr/>
          <p:nvPr/>
        </p:nvSpPr>
        <p:spPr>
          <a:xfrm>
            <a:off x="4679156" y="1626989"/>
            <a:ext cx="4036219" cy="258961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26" name="Shape 23"/>
          <p:cNvSpPr/>
          <p:nvPr/>
        </p:nvSpPr>
        <p:spPr>
          <a:xfrm>
            <a:off x="4679156" y="1626989"/>
            <a:ext cx="14288" cy="25896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7" name="Text 24"/>
          <p:cNvSpPr/>
          <p:nvPr/>
        </p:nvSpPr>
        <p:spPr>
          <a:xfrm>
            <a:off x="4679156" y="1626989"/>
            <a:ext cx="4036219" cy="25896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Clona repositório Git</a:t>
            </a:r>
            <a:endParaRPr lang="en-US" sz="674" dirty="0"/>
          </a:p>
        </p:txBody>
      </p:sp>
      <p:sp>
        <p:nvSpPr>
          <p:cNvPr id="28" name="Shape 25"/>
          <p:cNvSpPr/>
          <p:nvPr/>
        </p:nvSpPr>
        <p:spPr>
          <a:xfrm>
            <a:off x="4679156" y="1957388"/>
            <a:ext cx="4036219" cy="258961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29" name="Shape 26"/>
          <p:cNvSpPr/>
          <p:nvPr/>
        </p:nvSpPr>
        <p:spPr>
          <a:xfrm>
            <a:off x="4679156" y="1957388"/>
            <a:ext cx="14288" cy="25896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30" name="Text 27"/>
          <p:cNvSpPr/>
          <p:nvPr/>
        </p:nvSpPr>
        <p:spPr>
          <a:xfrm>
            <a:off x="4679156" y="1957388"/>
            <a:ext cx="4036219" cy="25896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Instala dependências Python</a:t>
            </a:r>
            <a:endParaRPr lang="en-US" sz="674" dirty="0"/>
          </a:p>
        </p:txBody>
      </p:sp>
      <p:sp>
        <p:nvSpPr>
          <p:cNvPr id="31" name="Shape 28"/>
          <p:cNvSpPr/>
          <p:nvPr/>
        </p:nvSpPr>
        <p:spPr>
          <a:xfrm>
            <a:off x="4679156" y="2287786"/>
            <a:ext cx="4036219" cy="258961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32" name="Shape 29"/>
          <p:cNvSpPr/>
          <p:nvPr/>
        </p:nvSpPr>
        <p:spPr>
          <a:xfrm>
            <a:off x="4679156" y="2287786"/>
            <a:ext cx="14288" cy="25896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33" name="Text 30"/>
          <p:cNvSpPr/>
          <p:nvPr/>
        </p:nvSpPr>
        <p:spPr>
          <a:xfrm>
            <a:off x="4679156" y="2287786"/>
            <a:ext cx="4036219" cy="25896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Configura Gunicorn (4+ workers)</a:t>
            </a:r>
            <a:endParaRPr lang="en-US" sz="674" dirty="0"/>
          </a:p>
        </p:txBody>
      </p:sp>
      <p:sp>
        <p:nvSpPr>
          <p:cNvPr id="34" name="Shape 31"/>
          <p:cNvSpPr/>
          <p:nvPr/>
        </p:nvSpPr>
        <p:spPr>
          <a:xfrm>
            <a:off x="4679156" y="2618184"/>
            <a:ext cx="4036219" cy="258961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35" name="Shape 32"/>
          <p:cNvSpPr/>
          <p:nvPr/>
        </p:nvSpPr>
        <p:spPr>
          <a:xfrm>
            <a:off x="4679156" y="2618184"/>
            <a:ext cx="14288" cy="25896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36" name="Text 33"/>
          <p:cNvSpPr/>
          <p:nvPr/>
        </p:nvSpPr>
        <p:spPr>
          <a:xfrm>
            <a:off x="4679156" y="2618184"/>
            <a:ext cx="4036219" cy="25896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Cria arquivo de serviço systemd</a:t>
            </a:r>
            <a:endParaRPr lang="en-US" sz="674" dirty="0"/>
          </a:p>
        </p:txBody>
      </p:sp>
      <p:sp>
        <p:nvSpPr>
          <p:cNvPr id="37" name="Shape 34"/>
          <p:cNvSpPr/>
          <p:nvPr/>
        </p:nvSpPr>
        <p:spPr>
          <a:xfrm>
            <a:off x="4679156" y="2948583"/>
            <a:ext cx="4036219" cy="258961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38" name="Shape 35"/>
          <p:cNvSpPr/>
          <p:nvPr/>
        </p:nvSpPr>
        <p:spPr>
          <a:xfrm>
            <a:off x="4679156" y="2948583"/>
            <a:ext cx="14288" cy="25896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39" name="Text 36"/>
          <p:cNvSpPr/>
          <p:nvPr/>
        </p:nvSpPr>
        <p:spPr>
          <a:xfrm>
            <a:off x="4679156" y="2948583"/>
            <a:ext cx="4036219" cy="25896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Configura Nginx como proxy</a:t>
            </a:r>
            <a:endParaRPr lang="en-US" sz="674" dirty="0"/>
          </a:p>
        </p:txBody>
      </p:sp>
      <p:sp>
        <p:nvSpPr>
          <p:cNvPr id="40" name="Shape 37"/>
          <p:cNvSpPr/>
          <p:nvPr/>
        </p:nvSpPr>
        <p:spPr>
          <a:xfrm>
            <a:off x="4679156" y="3278981"/>
            <a:ext cx="4036219" cy="258961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41" name="Shape 38"/>
          <p:cNvSpPr/>
          <p:nvPr/>
        </p:nvSpPr>
        <p:spPr>
          <a:xfrm>
            <a:off x="4679156" y="3278981"/>
            <a:ext cx="14288" cy="258961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42" name="Text 39"/>
          <p:cNvSpPr/>
          <p:nvPr/>
        </p:nvSpPr>
        <p:spPr>
          <a:xfrm>
            <a:off x="4679156" y="3278981"/>
            <a:ext cx="4036219" cy="25896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F1F5"/>
                </a:solidFill>
              </a:rPr>
              <a:t>Obtém certificado SSL/TLS</a:t>
            </a:r>
            <a:endParaRPr lang="en-US" sz="674" dirty="0"/>
          </a:p>
        </p:txBody>
      </p:sp>
      <p:sp>
        <p:nvSpPr>
          <p:cNvPr id="43" name="Shape 40"/>
          <p:cNvSpPr/>
          <p:nvPr/>
        </p:nvSpPr>
        <p:spPr>
          <a:xfrm>
            <a:off x="428625" y="4330898"/>
            <a:ext cx="8286750" cy="772585"/>
          </a:xfrm>
          <a:prstGeom prst="rect">
            <a:avLst/>
          </a:prstGeom>
          <a:solidFill>
            <a:srgbClr val="4ECDC4">
              <a:alpha val="5000"/>
            </a:srgbClr>
          </a:solidFill>
          <a:ln w="9144">
            <a:solidFill>
              <a:srgbClr val="4ECDC4">
                <a:alpha val="20000"/>
              </a:srgbClr>
            </a:solidFill>
            <a:prstDash val="solid"/>
          </a:ln>
        </p:spPr>
      </p:sp>
      <p:sp>
        <p:nvSpPr>
          <p:cNvPr id="44" name="Text 41"/>
          <p:cNvSpPr/>
          <p:nvPr/>
        </p:nvSpPr>
        <p:spPr>
          <a:xfrm>
            <a:off x="571500" y="4473773"/>
            <a:ext cx="800100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Resultado Final</a:t>
            </a:r>
            <a:endParaRPr lang="en-US" sz="634" dirty="0"/>
          </a:p>
        </p:txBody>
      </p:sp>
      <p:sp>
        <p:nvSpPr>
          <p:cNvPr id="45" name="Text 42"/>
          <p:cNvSpPr/>
          <p:nvPr/>
        </p:nvSpPr>
        <p:spPr>
          <a:xfrm>
            <a:off x="571500" y="4672013"/>
            <a:ext cx="8001000" cy="2743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84" b="1" dirty="0">
                <a:solidFill>
                  <a:srgbClr val="00D9FF"/>
                </a:solidFill>
              </a:rPr>
              <a:t>✓ Aplicação</a:t>
            </a:r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 acessível em HTTPS com certificado válido | </a:t>
            </a:r>
            <a:pPr algn="l" indent="0" marL="0">
              <a:lnSpc>
                <a:spcPts val="1100"/>
              </a:lnSpc>
              <a:buNone/>
            </a:pPr>
            <a:r>
              <a:rPr lang="en-US" sz="584" b="1" dirty="0">
                <a:solidFill>
                  <a:srgbClr val="00D9FF"/>
                </a:solidFill>
              </a:rPr>
              <a:t>✓ Serviços</a:t>
            </a:r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 iniciados e configurados para auto-start | </a:t>
            </a:r>
            <a:pPr algn="l" indent="0" marL="0">
              <a:lnSpc>
                <a:spcPts val="1100"/>
              </a:lnSpc>
              <a:buNone/>
            </a:pPr>
            <a:r>
              <a:rPr lang="en-US" sz="584" b="1" dirty="0">
                <a:solidFill>
                  <a:srgbClr val="00D9FF"/>
                </a:solidFill>
              </a:rPr>
              <a:t>✓ Renovação</a:t>
            </a:r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 automática de certificado SSL a cada 90 dias | </a:t>
            </a:r>
            <a:pPr algn="l" indent="0" marL="0">
              <a:lnSpc>
                <a:spcPts val="1100"/>
              </a:lnSpc>
              <a:buNone/>
            </a:pPr>
            <a:r>
              <a:rPr lang="en-US" sz="584" b="1" dirty="0">
                <a:solidFill>
                  <a:srgbClr val="00D9FF"/>
                </a:solidFill>
              </a:rPr>
              <a:t>✓ Logs</a:t>
            </a:r>
            <a:pPr algn="l" indent="0" marL="0">
              <a:lnSpc>
                <a:spcPts val="1100"/>
              </a:lnSpc>
              <a:buNone/>
            </a:pPr>
            <a:r>
              <a:rPr lang="en-US" sz="621" dirty="0">
                <a:solidFill>
                  <a:srgbClr val="E8F1F5"/>
                </a:solidFill>
              </a:rPr>
              <a:t> configurados em /var/log/mrx_gestao/</a:t>
            </a:r>
            <a:endParaRPr lang="en-US" sz="58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143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spc="1" kern="0" dirty="0">
                <a:solidFill>
                  <a:srgbClr val="00D9FF"/>
                </a:solidFill>
              </a:rPr>
              <a:t>ESTRUTURA DE PASTAS EM PRODUÇÃO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1112639"/>
            <a:ext cx="2666991" cy="2987232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1500" y="1255514"/>
            <a:ext cx="2381241" cy="205383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Aplicação</a:t>
            </a:r>
            <a:endParaRPr lang="en-US" sz="634" dirty="0"/>
          </a:p>
        </p:txBody>
      </p:sp>
      <p:sp>
        <p:nvSpPr>
          <p:cNvPr id="6" name="Text 3"/>
          <p:cNvSpPr/>
          <p:nvPr/>
        </p:nvSpPr>
        <p:spPr>
          <a:xfrm>
            <a:off x="571500" y="1546622"/>
            <a:ext cx="238124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/var/www/mrx_gestao/</a:t>
            </a:r>
            <a:endParaRPr lang="en-US" sz="584" dirty="0"/>
          </a:p>
        </p:txBody>
      </p:sp>
      <p:sp>
        <p:nvSpPr>
          <p:cNvPr id="7" name="Text 4"/>
          <p:cNvSpPr/>
          <p:nvPr/>
        </p:nvSpPr>
        <p:spPr>
          <a:xfrm>
            <a:off x="571500" y="1805583"/>
            <a:ext cx="2381241" cy="21371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mrx_gestao/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├── 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app.py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├── 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models.py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├── 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auth.py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├── 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config.py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├── 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extras.py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├── 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requirements.txt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├── 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mrx.db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├── </a:t>
            </a:r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venv/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├── </a:t>
            </a:r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static/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│   ├── </a:t>
            </a:r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css/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│   ├── </a:t>
            </a:r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img/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│   └── </a:t>
            </a:r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uploads/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└── </a:t>
            </a:r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templates/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    ├── 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base.html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    ├── 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login.html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    └── 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*.html</a:t>
            </a:r>
            <a:endParaRPr lang="en-US" sz="534" dirty="0"/>
          </a:p>
        </p:txBody>
      </p:sp>
      <p:sp>
        <p:nvSpPr>
          <p:cNvPr id="8" name="Shape 5"/>
          <p:cNvSpPr/>
          <p:nvPr/>
        </p:nvSpPr>
        <p:spPr>
          <a:xfrm>
            <a:off x="3238491" y="1112639"/>
            <a:ext cx="2666991" cy="2972944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381366" y="1255514"/>
            <a:ext cx="2381241" cy="205383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Logs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3381366" y="1546622"/>
            <a:ext cx="238124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/var/log/mrx_gestao/</a:t>
            </a:r>
            <a:endParaRPr lang="en-US" sz="584" dirty="0"/>
          </a:p>
        </p:txBody>
      </p:sp>
      <p:sp>
        <p:nvSpPr>
          <p:cNvPr id="11" name="Text 8"/>
          <p:cNvSpPr/>
          <p:nvPr/>
        </p:nvSpPr>
        <p:spPr>
          <a:xfrm>
            <a:off x="3381366" y="1805583"/>
            <a:ext cx="2381241" cy="163427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mrx_gestao/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├── 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gunicorn_access.log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├── 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gunicorn_error.log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└── </a:t>
            </a:r>
            <a:pPr algn="l" indent="0" marL="0">
              <a:lnSpc>
                <a:spcPts val="1000"/>
              </a:lnSpc>
              <a:buNone/>
            </a:pPr>
            <a:r>
              <a:rPr lang="en-US" sz="516" dirty="0">
                <a:solidFill>
                  <a:srgbClr val="4ECDC4">
                    <a:alpha val="60000"/>
                  </a:srgbClr>
                </a:solidFill>
              </a:rPr>
              <a:t># Logs rotativos</a:t>
            </a:r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/var/log/nginx/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├── 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mrx_gestao_access.log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├── 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mrx_gestao_error.log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└── </a:t>
            </a:r>
            <a:pPr algn="l" indent="0" marL="0">
              <a:lnSpc>
                <a:spcPts val="1000"/>
              </a:lnSpc>
              <a:buNone/>
            </a:pPr>
            <a:r>
              <a:rPr lang="en-US" sz="516" dirty="0">
                <a:solidFill>
                  <a:srgbClr val="4ECDC4">
                    <a:alpha val="60000"/>
                  </a:srgbClr>
                </a:solidFill>
              </a:rPr>
              <a:t># Logs do proxy</a:t>
            </a:r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/var/run/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├── </a:t>
            </a:r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mrx_gestao/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└── </a:t>
            </a:r>
            <a:pPr algn="l" indent="0" marL="0">
              <a:lnSpc>
                <a:spcPts val="1000"/>
              </a:lnSpc>
              <a:buNone/>
            </a:pPr>
            <a:r>
              <a:rPr lang="en-US" sz="516" dirty="0">
                <a:solidFill>
                  <a:srgbClr val="4ECDC4">
                    <a:alpha val="60000"/>
                  </a:srgbClr>
                </a:solidFill>
              </a:rPr>
              <a:t># PID e sockets</a:t>
            </a:r>
            <a:endParaRPr lang="en-US" sz="534" dirty="0"/>
          </a:p>
        </p:txBody>
      </p:sp>
      <p:sp>
        <p:nvSpPr>
          <p:cNvPr id="12" name="Shape 9"/>
          <p:cNvSpPr/>
          <p:nvPr/>
        </p:nvSpPr>
        <p:spPr>
          <a:xfrm>
            <a:off x="6048356" y="1112639"/>
            <a:ext cx="2667019" cy="2972944"/>
          </a:xfrm>
          <a:prstGeom prst="rect">
            <a:avLst/>
          </a:prstGeom>
          <a:solidFill>
            <a:srgbClr val="0D1F35">
              <a:alpha val="50000"/>
            </a:srgbClr>
          </a:solidFill>
          <a:ln w="9144">
            <a:solidFill>
              <a:srgbClr val="00D9FF">
                <a:alpha val="20000"/>
              </a:srgbClr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191231" y="1255514"/>
            <a:ext cx="2381269" cy="205383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F6B35"/>
                </a:solidFill>
              </a:rPr>
              <a:t>Configuração</a:t>
            </a:r>
            <a:endParaRPr lang="en-US" sz="634" dirty="0"/>
          </a:p>
        </p:txBody>
      </p:sp>
      <p:sp>
        <p:nvSpPr>
          <p:cNvPr id="14" name="Text 11"/>
          <p:cNvSpPr/>
          <p:nvPr/>
        </p:nvSpPr>
        <p:spPr>
          <a:xfrm>
            <a:off x="6191231" y="1546622"/>
            <a:ext cx="238126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4ECDC4"/>
                </a:solidFill>
              </a:rPr>
              <a:t>/etc/ (Systemd, Nginx, SSL)</a:t>
            </a:r>
            <a:endParaRPr lang="en-US" sz="584" dirty="0"/>
          </a:p>
        </p:txBody>
      </p:sp>
      <p:sp>
        <p:nvSpPr>
          <p:cNvPr id="15" name="Text 12"/>
          <p:cNvSpPr/>
          <p:nvPr/>
        </p:nvSpPr>
        <p:spPr>
          <a:xfrm>
            <a:off x="6191231" y="1805583"/>
            <a:ext cx="2381269" cy="163427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/etc/systemd/system/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└── 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mrx_gestao.service</a:t>
            </a:r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/etc/nginx/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├── </a:t>
            </a:r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sites-available/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│   └── 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mrx_gestao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└── </a:t>
            </a:r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sites-enabled/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    └── 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mrx_gestao</a:t>
            </a:r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/etc/letsencrypt/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└── </a:t>
            </a:r>
            <a:pPr algn="l" indent="0" marL="0">
              <a:lnSpc>
                <a:spcPts val="1000"/>
              </a:lnSpc>
              <a:buNone/>
            </a:pPr>
            <a:r>
              <a:rPr lang="en-US" sz="534" b="1" dirty="0">
                <a:solidFill>
                  <a:srgbClr val="4ECDC4"/>
                </a:solidFill>
              </a:rPr>
              <a:t>live/seu-dominio/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    ├── 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fullchain.pem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
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    └── </a:t>
            </a:r>
            <a:pPr algn="l" indent="0" marL="0">
              <a:lnSpc>
                <a:spcPts val="1000"/>
              </a:lnSpc>
              <a:buNone/>
            </a:pPr>
            <a:r>
              <a:rPr lang="en-US" sz="568" dirty="0">
                <a:solidFill>
                  <a:srgbClr val="E8F1F5"/>
                </a:solidFill>
              </a:rPr>
              <a:t>privkey.pem</a:t>
            </a:r>
            <a:endParaRPr lang="en-US" sz="534" dirty="0"/>
          </a:p>
        </p:txBody>
      </p:sp>
      <p:sp>
        <p:nvSpPr>
          <p:cNvPr id="16" name="Shape 13"/>
          <p:cNvSpPr/>
          <p:nvPr/>
        </p:nvSpPr>
        <p:spPr>
          <a:xfrm>
            <a:off x="428625" y="4592789"/>
            <a:ext cx="2690794" cy="378619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428625" y="4592789"/>
            <a:ext cx="14288" cy="378619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18" name="Text 15"/>
          <p:cNvSpPr/>
          <p:nvPr/>
        </p:nvSpPr>
        <p:spPr>
          <a:xfrm>
            <a:off x="500063" y="4664227"/>
            <a:ext cx="254791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APLICAÇÃO</a:t>
            </a:r>
            <a:endParaRPr lang="en-US" sz="534" dirty="0"/>
          </a:p>
        </p:txBody>
      </p:sp>
      <p:sp>
        <p:nvSpPr>
          <p:cNvPr id="19" name="Text 16"/>
          <p:cNvSpPr/>
          <p:nvPr/>
        </p:nvSpPr>
        <p:spPr>
          <a:xfrm>
            <a:off x="500063" y="4799958"/>
            <a:ext cx="2547919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Código-fonte, banco de dados, ambiente virtual e assets estáticos</a:t>
            </a:r>
            <a:endParaRPr lang="en-US" sz="516" dirty="0"/>
          </a:p>
        </p:txBody>
      </p:sp>
      <p:sp>
        <p:nvSpPr>
          <p:cNvPr id="20" name="Shape 17"/>
          <p:cNvSpPr/>
          <p:nvPr/>
        </p:nvSpPr>
        <p:spPr>
          <a:xfrm>
            <a:off x="3226575" y="4592789"/>
            <a:ext cx="2690822" cy="378619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3226575" y="4592789"/>
            <a:ext cx="14288" cy="378619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2" name="Text 19"/>
          <p:cNvSpPr/>
          <p:nvPr/>
        </p:nvSpPr>
        <p:spPr>
          <a:xfrm>
            <a:off x="3298013" y="4664227"/>
            <a:ext cx="2547947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LOGS</a:t>
            </a:r>
            <a:endParaRPr lang="en-US" sz="534" dirty="0"/>
          </a:p>
        </p:txBody>
      </p:sp>
      <p:sp>
        <p:nvSpPr>
          <p:cNvPr id="23" name="Text 20"/>
          <p:cNvSpPr/>
          <p:nvPr/>
        </p:nvSpPr>
        <p:spPr>
          <a:xfrm>
            <a:off x="3298013" y="4799958"/>
            <a:ext cx="2547947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Registros de aplicação, servidor web e sistema. Rotação automática</a:t>
            </a:r>
            <a:endParaRPr lang="en-US" sz="516" dirty="0"/>
          </a:p>
        </p:txBody>
      </p:sp>
      <p:sp>
        <p:nvSpPr>
          <p:cNvPr id="24" name="Shape 21"/>
          <p:cNvSpPr/>
          <p:nvPr/>
        </p:nvSpPr>
        <p:spPr>
          <a:xfrm>
            <a:off x="6024553" y="4592789"/>
            <a:ext cx="2690794" cy="378619"/>
          </a:xfrm>
          <a:prstGeom prst="rect">
            <a:avLst/>
          </a:prstGeom>
          <a:solidFill>
            <a:srgbClr val="4ECDC4">
              <a:alpha val="5000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6024553" y="4592789"/>
            <a:ext cx="14288" cy="378619"/>
          </a:xfrm>
          <a:prstGeom prst="rect">
            <a:avLst/>
          </a:prstGeom>
          <a:solidFill>
            <a:srgbClr val="4ECDC4"/>
          </a:solidFill>
          <a:ln/>
        </p:spPr>
      </p:sp>
      <p:sp>
        <p:nvSpPr>
          <p:cNvPr id="26" name="Text 23"/>
          <p:cNvSpPr/>
          <p:nvPr/>
        </p:nvSpPr>
        <p:spPr>
          <a:xfrm>
            <a:off x="6095991" y="4664227"/>
            <a:ext cx="254791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FF6B35"/>
                </a:solidFill>
              </a:rPr>
              <a:t>CONFIGURAÇÃO</a:t>
            </a:r>
            <a:endParaRPr lang="en-US" sz="534" dirty="0"/>
          </a:p>
        </p:txBody>
      </p:sp>
      <p:sp>
        <p:nvSpPr>
          <p:cNvPr id="27" name="Text 24"/>
          <p:cNvSpPr/>
          <p:nvPr/>
        </p:nvSpPr>
        <p:spPr>
          <a:xfrm>
            <a:off x="6095991" y="4799958"/>
            <a:ext cx="2547919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E8F1F5"/>
                </a:solidFill>
              </a:rPr>
              <a:t>Serviço systemd, configuração Nginx e certificados SSL/TLS</a:t>
            </a:r>
            <a:endParaRPr lang="en-US" sz="51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2025-11-09T01:23:18Z</dcterms:created>
  <dcterms:modified xsi:type="dcterms:W3CDTF">2025-11-09T01:23:18Z</dcterms:modified>
</cp:coreProperties>
</file>